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4" r:id="rId4"/>
    <p:sldMasterId id="2147483687" r:id="rId5"/>
    <p:sldMasterId id="2147483700" r:id="rId6"/>
    <p:sldMasterId id="2147483713" r:id="rId7"/>
    <p:sldMasterId id="2147483728" r:id="rId8"/>
    <p:sldMasterId id="2147483740" r:id="rId9"/>
    <p:sldMasterId id="2147483753" r:id="rId10"/>
    <p:sldMasterId id="2147483766" r:id="rId11"/>
  </p:sldMasterIdLst>
  <p:notesMasterIdLst>
    <p:notesMasterId r:id="rId13"/>
  </p:notesMasterIdLst>
  <p:handoutMasterIdLst>
    <p:handoutMasterId r:id="rId71"/>
  </p:handoutMasterIdLst>
  <p:sldIdLst>
    <p:sldId id="257" r:id="rId12"/>
    <p:sldId id="310" r:id="rId14"/>
    <p:sldId id="494" r:id="rId15"/>
    <p:sldId id="349" r:id="rId16"/>
    <p:sldId id="497" r:id="rId17"/>
    <p:sldId id="549" r:id="rId18"/>
    <p:sldId id="550" r:id="rId19"/>
    <p:sldId id="551" r:id="rId20"/>
    <p:sldId id="552" r:id="rId21"/>
    <p:sldId id="548" r:id="rId22"/>
    <p:sldId id="262" r:id="rId23"/>
    <p:sldId id="553" r:id="rId24"/>
    <p:sldId id="348" r:id="rId25"/>
    <p:sldId id="350" r:id="rId26"/>
    <p:sldId id="351" r:id="rId27"/>
    <p:sldId id="352" r:id="rId28"/>
    <p:sldId id="555" r:id="rId29"/>
    <p:sldId id="273" r:id="rId30"/>
    <p:sldId id="405" r:id="rId31"/>
    <p:sldId id="406" r:id="rId32"/>
    <p:sldId id="407" r:id="rId33"/>
    <p:sldId id="355" r:id="rId34"/>
    <p:sldId id="408" r:id="rId35"/>
    <p:sldId id="359" r:id="rId36"/>
    <p:sldId id="360" r:id="rId37"/>
    <p:sldId id="357" r:id="rId38"/>
    <p:sldId id="449" r:id="rId39"/>
    <p:sldId id="442" r:id="rId40"/>
    <p:sldId id="443" r:id="rId41"/>
    <p:sldId id="444" r:id="rId42"/>
    <p:sldId id="445" r:id="rId43"/>
    <p:sldId id="387" r:id="rId44"/>
    <p:sldId id="388" r:id="rId45"/>
    <p:sldId id="389" r:id="rId46"/>
    <p:sldId id="390" r:id="rId47"/>
    <p:sldId id="603" r:id="rId48"/>
    <p:sldId id="439" r:id="rId49"/>
    <p:sldId id="391" r:id="rId50"/>
    <p:sldId id="426" r:id="rId51"/>
    <p:sldId id="434" r:id="rId52"/>
    <p:sldId id="435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83" r:id="rId61"/>
    <p:sldId id="484" r:id="rId62"/>
    <p:sldId id="485" r:id="rId63"/>
    <p:sldId id="486" r:id="rId64"/>
    <p:sldId id="446" r:id="rId65"/>
    <p:sldId id="447" r:id="rId66"/>
    <p:sldId id="448" r:id="rId67"/>
    <p:sldId id="479" r:id="rId68"/>
    <p:sldId id="397" r:id="rId69"/>
    <p:sldId id="396" r:id="rId70"/>
  </p:sldIdLst>
  <p:sldSz cx="9144000" cy="6858000" type="screen4x3"/>
  <p:notesSz cx="6858000" cy="9144000"/>
  <p:custDataLst>
    <p:tags r:id="rId75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accent2"/>
        </a:solidFill>
        <a:latin typeface="Arial" panose="020B0604020202020204" pitchFamily="34" charset="0"/>
        <a:ea typeface="华文行楷" panose="0201080004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accent2"/>
        </a:solidFill>
        <a:latin typeface="Arial" panose="020B0604020202020204" pitchFamily="34" charset="0"/>
        <a:ea typeface="华文行楷" panose="0201080004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accent2"/>
        </a:solidFill>
        <a:latin typeface="Arial" panose="020B0604020202020204" pitchFamily="34" charset="0"/>
        <a:ea typeface="华文行楷" panose="0201080004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accent2"/>
        </a:solidFill>
        <a:latin typeface="Arial" panose="020B0604020202020204" pitchFamily="34" charset="0"/>
        <a:ea typeface="华文行楷" panose="0201080004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accent2"/>
        </a:solidFill>
        <a:latin typeface="Arial" panose="020B0604020202020204" pitchFamily="34" charset="0"/>
        <a:ea typeface="华文行楷" panose="0201080004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accent2"/>
        </a:solidFill>
        <a:latin typeface="Arial" panose="020B0604020202020204" pitchFamily="34" charset="0"/>
        <a:ea typeface="华文行楷" panose="0201080004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accent2"/>
        </a:solidFill>
        <a:latin typeface="Arial" panose="020B0604020202020204" pitchFamily="34" charset="0"/>
        <a:ea typeface="华文行楷" panose="0201080004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accent2"/>
        </a:solidFill>
        <a:latin typeface="Arial" panose="020B0604020202020204" pitchFamily="34" charset="0"/>
        <a:ea typeface="华文行楷" panose="0201080004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accent2"/>
        </a:solidFill>
        <a:latin typeface="Arial" panose="020B0604020202020204" pitchFamily="34" charset="0"/>
        <a:ea typeface="华文行楷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0000"/>
    <a:srgbClr val="800000"/>
    <a:srgbClr val="000066"/>
    <a:srgbClr val="663300"/>
    <a:srgbClr val="9900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632"/>
    <p:restoredTop sz="92988"/>
  </p:normalViewPr>
  <p:slideViewPr>
    <p:cSldViewPr showGuides="1">
      <p:cViewPr varScale="1">
        <p:scale>
          <a:sx n="63" d="100"/>
          <a:sy n="63" d="100"/>
        </p:scale>
        <p:origin x="1140" y="72"/>
      </p:cViewPr>
      <p:guideLst>
        <p:guide orient="horz" pos="2160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3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5" Type="http://schemas.openxmlformats.org/officeDocument/2006/relationships/tags" Target="tags/tag5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58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7.xml"/><Relationship Id="rId68" Type="http://schemas.openxmlformats.org/officeDocument/2006/relationships/slide" Target="slides/slide56.xml"/><Relationship Id="rId67" Type="http://schemas.openxmlformats.org/officeDocument/2006/relationships/slide" Target="slides/slide55.xml"/><Relationship Id="rId66" Type="http://schemas.openxmlformats.org/officeDocument/2006/relationships/slide" Target="slides/slide54.xml"/><Relationship Id="rId65" Type="http://schemas.openxmlformats.org/officeDocument/2006/relationships/slide" Target="slides/slide53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60" Type="http://schemas.openxmlformats.org/officeDocument/2006/relationships/slide" Target="slides/slide48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7.xml"/><Relationship Id="rId58" Type="http://schemas.openxmlformats.org/officeDocument/2006/relationships/slide" Target="slides/slide46.xml"/><Relationship Id="rId57" Type="http://schemas.openxmlformats.org/officeDocument/2006/relationships/slide" Target="slides/slide45.xml"/><Relationship Id="rId56" Type="http://schemas.openxmlformats.org/officeDocument/2006/relationships/slide" Target="slides/slide44.xml"/><Relationship Id="rId55" Type="http://schemas.openxmlformats.org/officeDocument/2006/relationships/slide" Target="slides/slide43.xml"/><Relationship Id="rId54" Type="http://schemas.openxmlformats.org/officeDocument/2006/relationships/slide" Target="slides/slide42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7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0" Type="http://schemas.openxmlformats.org/officeDocument/2006/relationships/slide" Target="slides/slide2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9B7136E-35E3-4CB5-819C-A3750A4D98FC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8" name="Rectangle 4"/>
          <p:cNvSpPr>
            <a:spLocks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2BB19F-FA50-41FD-9928-F504B09AF80C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24579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24580" name="Rectangle 3"/>
          <p:cNvSpPr/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 eaLnBrk="1" hangingPunct="1"/>
            <a:r>
              <a:rPr lang="zh-CN" altLang="en-US" dirty="0"/>
              <a:t>欢迎辞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指令集体系结构是硬件和软件的</a:t>
            </a:r>
            <a:r>
              <a:rPr lang="zh-CN" altLang="en-US"/>
              <a:t>分界面。</a:t>
            </a:r>
            <a:endParaRPr lang="zh-CN" altLang="en-US"/>
          </a:p>
          <a:p>
            <a:r>
              <a:rPr lang="zh-CN" altLang="en-US"/>
              <a:t>数据表示：硬件能直接识别和处理。数值型、字符型、十进制，长度？符号？</a:t>
            </a:r>
            <a:r>
              <a:rPr lang="zh-CN" altLang="en-US"/>
              <a:t>精度？</a:t>
            </a:r>
            <a:endParaRPr lang="zh-CN" altLang="en-US"/>
          </a:p>
          <a:p>
            <a:r>
              <a:rPr lang="zh-CN" altLang="en-US"/>
              <a:t>指令系统：运算类、数据传送类、程序控制类、输入输出类，功能不同、格式不同、长度可能不同，执行的顺序和方式（流水线？顺序或</a:t>
            </a:r>
            <a:r>
              <a:rPr lang="zh-CN" altLang="en-US"/>
              <a:t>乱序？）；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指令集体系架构：数据表示、指令集、运算和控制、存储、</a:t>
            </a:r>
            <a:r>
              <a:rPr lang="en-US" altLang="zh-CN"/>
              <a:t>I/O</a:t>
            </a:r>
            <a:r>
              <a:rPr lang="zh-CN" altLang="en-US"/>
              <a:t>和</a:t>
            </a:r>
            <a:r>
              <a:rPr lang="zh-CN" altLang="en-US"/>
              <a:t>外设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语义差距：关系到软件和硬件特性的紧密结合，提高系统的整体性能和效率。以数据表示为例：关于数据类型的说明与数据本身；以指令集为例：</a:t>
            </a:r>
            <a:r>
              <a:rPr lang="en-US" altLang="zh-CN"/>
              <a:t>RISC</a:t>
            </a:r>
            <a:r>
              <a:rPr lang="zh-CN" altLang="en-US"/>
              <a:t>和</a:t>
            </a:r>
            <a:r>
              <a:rPr lang="en-US" altLang="zh-CN"/>
              <a:t>CISC</a:t>
            </a:r>
            <a:r>
              <a:rPr lang="zh-CN" altLang="en-US"/>
              <a:t>的设计</a:t>
            </a:r>
            <a:r>
              <a:rPr lang="zh-CN" altLang="en-US"/>
              <a:t>思路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通用</a:t>
            </a:r>
            <a:r>
              <a:rPr lang="en-US" altLang="zh-CN"/>
              <a:t> or </a:t>
            </a:r>
            <a:r>
              <a:rPr lang="zh-CN" altLang="en-US"/>
              <a:t>专用？</a:t>
            </a:r>
            <a:r>
              <a:rPr lang="en-US" altLang="zh-CN"/>
              <a:t>CPU</a:t>
            </a:r>
            <a:r>
              <a:rPr lang="zh-CN" altLang="en-US"/>
              <a:t>和</a:t>
            </a:r>
            <a:r>
              <a:rPr lang="en-US" altLang="zh-CN"/>
              <a:t>GPU;</a:t>
            </a:r>
            <a:r>
              <a:rPr lang="zh-CN" altLang="en-US"/>
              <a:t>器件的影响：如</a:t>
            </a:r>
            <a:r>
              <a:rPr lang="en-US" altLang="zh-CN"/>
              <a:t>IC</a:t>
            </a:r>
            <a:r>
              <a:rPr lang="zh-CN" altLang="en-US"/>
              <a:t>发展对指令系统的影响。</a:t>
            </a:r>
            <a:r>
              <a:rPr lang="en-US" altLang="zh-CN"/>
              <a:t>SSD?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如更长的字长，流水线和超流水线技术：指令级并行；多核：进程级并行；超线程：线程</a:t>
            </a:r>
            <a:r>
              <a:rPr lang="zh-CN" altLang="en-US"/>
              <a:t>级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体系结构发展重要事件：</a:t>
            </a:r>
            <a:r>
              <a:rPr lang="en-US" altLang="zh-CN"/>
              <a:t>RISC</a:t>
            </a:r>
            <a:r>
              <a:rPr lang="zh-CN" altLang="en-US"/>
              <a:t>（精简），多核（从主频到</a:t>
            </a:r>
            <a:r>
              <a:rPr lang="zh-CN" altLang="en-US"/>
              <a:t>并行）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硬件线程和多核的</a:t>
            </a:r>
            <a:r>
              <a:rPr lang="zh-CN" altLang="en-US"/>
              <a:t>不同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14400"/>
          </a:xfrm>
          <a:prstGeom prst="rect">
            <a:avLst/>
          </a:prstGeom>
        </p:spPr>
        <p:txBody>
          <a:bodyPr/>
          <a:lstStyle>
            <a:lvl1pPr>
              <a:defRPr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ea typeface="华文中宋" panose="02010600040101010101" pitchFamily="2" charset="-122"/>
              </a:defRPr>
            </a:lvl1pPr>
            <a:lvl2pPr>
              <a:lnSpc>
                <a:spcPct val="90000"/>
              </a:lnSpc>
              <a:defRPr>
                <a:ea typeface="华文中宋" panose="02010600040101010101" pitchFamily="2" charset="-122"/>
              </a:defRPr>
            </a:lvl2pPr>
            <a:lvl3pPr>
              <a:lnSpc>
                <a:spcPct val="90000"/>
              </a:lnSpc>
              <a:defRPr>
                <a:ea typeface="华文中宋" panose="02010600040101010101" pitchFamily="2" charset="-122"/>
              </a:defRPr>
            </a:lvl3pPr>
            <a:lvl4pPr>
              <a:lnSpc>
                <a:spcPct val="90000"/>
              </a:lnSpc>
              <a:defRPr>
                <a:ea typeface="华文中宋" panose="02010600040101010101" pitchFamily="2" charset="-122"/>
              </a:defRPr>
            </a:lvl4pPr>
            <a:lvl5pPr>
              <a:lnSpc>
                <a:spcPct val="90000"/>
              </a:lnSpc>
              <a:defRPr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14400"/>
          </a:xfrm>
          <a:prstGeom prst="rect">
            <a:avLst/>
          </a:prstGeom>
        </p:spPr>
        <p:txBody>
          <a:bodyPr/>
          <a:lstStyle>
            <a:lvl1pPr>
              <a:defRPr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ea typeface="华文中宋" panose="02010600040101010101" pitchFamily="2" charset="-122"/>
              </a:defRPr>
            </a:lvl1pPr>
            <a:lvl2pPr>
              <a:lnSpc>
                <a:spcPct val="90000"/>
              </a:lnSpc>
              <a:defRPr>
                <a:ea typeface="华文中宋" panose="02010600040101010101" pitchFamily="2" charset="-122"/>
              </a:defRPr>
            </a:lvl2pPr>
            <a:lvl3pPr>
              <a:lnSpc>
                <a:spcPct val="90000"/>
              </a:lnSpc>
              <a:defRPr>
                <a:ea typeface="华文中宋" panose="02010600040101010101" pitchFamily="2" charset="-122"/>
              </a:defRPr>
            </a:lvl3pPr>
            <a:lvl4pPr>
              <a:lnSpc>
                <a:spcPct val="90000"/>
              </a:lnSpc>
              <a:defRPr>
                <a:ea typeface="华文中宋" panose="02010600040101010101" pitchFamily="2" charset="-122"/>
              </a:defRPr>
            </a:lvl4pPr>
            <a:lvl5pPr>
              <a:lnSpc>
                <a:spcPct val="90000"/>
              </a:lnSpc>
              <a:defRPr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14400"/>
          </a:xfrm>
          <a:prstGeom prst="rect">
            <a:avLst/>
          </a:prstGeom>
        </p:spPr>
        <p:txBody>
          <a:bodyPr/>
          <a:lstStyle>
            <a:lvl1pPr>
              <a:defRPr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ea typeface="华文中宋" panose="02010600040101010101" pitchFamily="2" charset="-122"/>
              </a:defRPr>
            </a:lvl1pPr>
            <a:lvl2pPr>
              <a:lnSpc>
                <a:spcPct val="90000"/>
              </a:lnSpc>
              <a:defRPr>
                <a:ea typeface="华文中宋" panose="02010600040101010101" pitchFamily="2" charset="-122"/>
              </a:defRPr>
            </a:lvl2pPr>
            <a:lvl3pPr>
              <a:lnSpc>
                <a:spcPct val="90000"/>
              </a:lnSpc>
              <a:defRPr>
                <a:ea typeface="华文中宋" panose="02010600040101010101" pitchFamily="2" charset="-122"/>
              </a:defRPr>
            </a:lvl3pPr>
            <a:lvl4pPr>
              <a:lnSpc>
                <a:spcPct val="90000"/>
              </a:lnSpc>
              <a:defRPr>
                <a:ea typeface="华文中宋" panose="02010600040101010101" pitchFamily="2" charset="-122"/>
              </a:defRPr>
            </a:lvl4pPr>
            <a:lvl5pPr>
              <a:lnSpc>
                <a:spcPct val="90000"/>
              </a:lnSpc>
              <a:defRPr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martArt Placeholder 2"/>
          <p:cNvSpPr>
            <a:spLocks noGrp="1"/>
          </p:cNvSpPr>
          <p:nvPr>
            <p:ph type="pic" idx="1"/>
          </p:nvPr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42988" y="6381750"/>
            <a:ext cx="7272338" cy="3587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Copyright © 2012, Elsevier Inc. All rights reserved.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14400"/>
          </a:xfrm>
          <a:prstGeom prst="rect">
            <a:avLst/>
          </a:prstGeom>
        </p:spPr>
        <p:txBody>
          <a:bodyPr/>
          <a:lstStyle>
            <a:lvl1pPr>
              <a:defRPr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ea typeface="华文中宋" panose="02010600040101010101" pitchFamily="2" charset="-122"/>
              </a:defRPr>
            </a:lvl1pPr>
            <a:lvl2pPr>
              <a:lnSpc>
                <a:spcPct val="90000"/>
              </a:lnSpc>
              <a:defRPr>
                <a:ea typeface="华文中宋" panose="02010600040101010101" pitchFamily="2" charset="-122"/>
              </a:defRPr>
            </a:lvl2pPr>
            <a:lvl3pPr>
              <a:lnSpc>
                <a:spcPct val="90000"/>
              </a:lnSpc>
              <a:defRPr>
                <a:ea typeface="华文中宋" panose="02010600040101010101" pitchFamily="2" charset="-122"/>
              </a:defRPr>
            </a:lvl3pPr>
            <a:lvl4pPr>
              <a:lnSpc>
                <a:spcPct val="90000"/>
              </a:lnSpc>
              <a:defRPr>
                <a:ea typeface="华文中宋" panose="02010600040101010101" pitchFamily="2" charset="-122"/>
              </a:defRPr>
            </a:lvl4pPr>
            <a:lvl5pPr>
              <a:lnSpc>
                <a:spcPct val="90000"/>
              </a:lnSpc>
              <a:defRPr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14400"/>
          </a:xfrm>
          <a:prstGeom prst="rect">
            <a:avLst/>
          </a:prstGeom>
        </p:spPr>
        <p:txBody>
          <a:bodyPr/>
          <a:lstStyle>
            <a:lvl1pPr>
              <a:defRPr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ea typeface="华文中宋" panose="02010600040101010101" pitchFamily="2" charset="-122"/>
              </a:defRPr>
            </a:lvl1pPr>
            <a:lvl2pPr>
              <a:lnSpc>
                <a:spcPct val="90000"/>
              </a:lnSpc>
              <a:defRPr>
                <a:ea typeface="华文中宋" panose="02010600040101010101" pitchFamily="2" charset="-122"/>
              </a:defRPr>
            </a:lvl2pPr>
            <a:lvl3pPr>
              <a:lnSpc>
                <a:spcPct val="90000"/>
              </a:lnSpc>
              <a:defRPr>
                <a:ea typeface="华文中宋" panose="02010600040101010101" pitchFamily="2" charset="-122"/>
              </a:defRPr>
            </a:lvl3pPr>
            <a:lvl4pPr>
              <a:lnSpc>
                <a:spcPct val="90000"/>
              </a:lnSpc>
              <a:defRPr>
                <a:ea typeface="华文中宋" panose="02010600040101010101" pitchFamily="2" charset="-122"/>
              </a:defRPr>
            </a:lvl4pPr>
            <a:lvl5pPr>
              <a:lnSpc>
                <a:spcPct val="90000"/>
              </a:lnSpc>
              <a:defRPr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14400"/>
          </a:xfrm>
          <a:prstGeom prst="rect">
            <a:avLst/>
          </a:prstGeom>
        </p:spPr>
        <p:txBody>
          <a:bodyPr/>
          <a:lstStyle>
            <a:lvl1pPr>
              <a:defRPr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ea typeface="华文中宋" panose="02010600040101010101" pitchFamily="2" charset="-122"/>
              </a:defRPr>
            </a:lvl1pPr>
            <a:lvl2pPr>
              <a:lnSpc>
                <a:spcPct val="90000"/>
              </a:lnSpc>
              <a:defRPr>
                <a:ea typeface="华文中宋" panose="02010600040101010101" pitchFamily="2" charset="-122"/>
              </a:defRPr>
            </a:lvl2pPr>
            <a:lvl3pPr>
              <a:lnSpc>
                <a:spcPct val="90000"/>
              </a:lnSpc>
              <a:defRPr>
                <a:ea typeface="华文中宋" panose="02010600040101010101" pitchFamily="2" charset="-122"/>
              </a:defRPr>
            </a:lvl3pPr>
            <a:lvl4pPr>
              <a:lnSpc>
                <a:spcPct val="90000"/>
              </a:lnSpc>
              <a:defRPr>
                <a:ea typeface="华文中宋" panose="02010600040101010101" pitchFamily="2" charset="-122"/>
              </a:defRPr>
            </a:lvl4pPr>
            <a:lvl5pPr>
              <a:lnSpc>
                <a:spcPct val="90000"/>
              </a:lnSpc>
              <a:defRPr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14400"/>
          </a:xfrm>
          <a:prstGeom prst="rect">
            <a:avLst/>
          </a:prstGeom>
        </p:spPr>
        <p:txBody>
          <a:bodyPr/>
          <a:lstStyle>
            <a:lvl1pPr>
              <a:defRPr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ea typeface="华文中宋" panose="02010600040101010101" pitchFamily="2" charset="-122"/>
              </a:defRPr>
            </a:lvl1pPr>
            <a:lvl2pPr>
              <a:lnSpc>
                <a:spcPct val="90000"/>
              </a:lnSpc>
              <a:defRPr>
                <a:ea typeface="华文中宋" panose="02010600040101010101" pitchFamily="2" charset="-122"/>
              </a:defRPr>
            </a:lvl2pPr>
            <a:lvl3pPr>
              <a:lnSpc>
                <a:spcPct val="90000"/>
              </a:lnSpc>
              <a:defRPr>
                <a:ea typeface="华文中宋" panose="02010600040101010101" pitchFamily="2" charset="-122"/>
              </a:defRPr>
            </a:lvl3pPr>
            <a:lvl4pPr>
              <a:lnSpc>
                <a:spcPct val="90000"/>
              </a:lnSpc>
              <a:defRPr>
                <a:ea typeface="华文中宋" panose="02010600040101010101" pitchFamily="2" charset="-122"/>
              </a:defRPr>
            </a:lvl4pPr>
            <a:lvl5pPr>
              <a:lnSpc>
                <a:spcPct val="90000"/>
              </a:lnSpc>
              <a:defRPr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pic" idx="1"/>
          </p:nvPr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42988" y="6381750"/>
            <a:ext cx="7272338" cy="3587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Copyright © 2012, Elsevier Inc. All rights reserved.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381000"/>
            <a:ext cx="85407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1625" y="1752600"/>
            <a:ext cx="8540750" cy="427037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01625" y="6172200"/>
            <a:ext cx="228917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17220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172200"/>
            <a:ext cx="228917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DFF3DE-CA92-4B08-B1C4-941A0785216B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14400"/>
          </a:xfrm>
          <a:prstGeom prst="rect">
            <a:avLst/>
          </a:prstGeom>
        </p:spPr>
        <p:txBody>
          <a:bodyPr/>
          <a:lstStyle>
            <a:lvl1pPr>
              <a:defRPr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ea typeface="华文中宋" panose="02010600040101010101" pitchFamily="2" charset="-122"/>
              </a:defRPr>
            </a:lvl1pPr>
            <a:lvl2pPr>
              <a:lnSpc>
                <a:spcPct val="90000"/>
              </a:lnSpc>
              <a:defRPr>
                <a:ea typeface="华文中宋" panose="02010600040101010101" pitchFamily="2" charset="-122"/>
              </a:defRPr>
            </a:lvl2pPr>
            <a:lvl3pPr>
              <a:lnSpc>
                <a:spcPct val="90000"/>
              </a:lnSpc>
              <a:defRPr>
                <a:ea typeface="华文中宋" panose="02010600040101010101" pitchFamily="2" charset="-122"/>
              </a:defRPr>
            </a:lvl3pPr>
            <a:lvl4pPr>
              <a:lnSpc>
                <a:spcPct val="90000"/>
              </a:lnSpc>
              <a:defRPr>
                <a:ea typeface="华文中宋" panose="02010600040101010101" pitchFamily="2" charset="-122"/>
              </a:defRPr>
            </a:lvl4pPr>
            <a:lvl5pPr>
              <a:lnSpc>
                <a:spcPct val="90000"/>
              </a:lnSpc>
              <a:defRPr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1.xml"/><Relationship Id="rId14" Type="http://schemas.openxmlformats.org/officeDocument/2006/relationships/theme" Target="../theme/theme10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4" Type="http://schemas.openxmlformats.org/officeDocument/2006/relationships/theme" Target="../theme/theme3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4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4" Type="http://schemas.openxmlformats.org/officeDocument/2006/relationships/theme" Target="../theme/theme5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6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4" Type="http://schemas.openxmlformats.org/officeDocument/2006/relationships/theme" Target="../theme/theme8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9.xml"/><Relationship Id="rId14" Type="http://schemas.openxmlformats.org/officeDocument/2006/relationships/theme" Target="../theme/theme9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Line 87"/>
          <p:cNvSpPr/>
          <p:nvPr/>
        </p:nvSpPr>
        <p:spPr>
          <a:xfrm>
            <a:off x="225425" y="1054100"/>
            <a:ext cx="7461250" cy="0"/>
          </a:xfrm>
          <a:prstGeom prst="line">
            <a:avLst/>
          </a:prstGeom>
          <a:ln w="38100" cap="flat" cmpd="sng">
            <a:solidFill>
              <a:srgbClr val="003366"/>
            </a:solid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42" name="Line 87"/>
          <p:cNvSpPr/>
          <p:nvPr/>
        </p:nvSpPr>
        <p:spPr>
          <a:xfrm>
            <a:off x="225425" y="1054100"/>
            <a:ext cx="7461250" cy="0"/>
          </a:xfrm>
          <a:prstGeom prst="line">
            <a:avLst/>
          </a:prstGeom>
          <a:ln w="38100" cap="flat" cmpd="sng">
            <a:solidFill>
              <a:srgbClr val="003366"/>
            </a:solid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80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1" name="Rectang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4A071-370F-4713-BF73-16FD098A0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Line 87"/>
          <p:cNvSpPr/>
          <p:nvPr/>
        </p:nvSpPr>
        <p:spPr>
          <a:xfrm>
            <a:off x="225425" y="1054100"/>
            <a:ext cx="7461250" cy="0"/>
          </a:xfrm>
          <a:prstGeom prst="line">
            <a:avLst/>
          </a:prstGeom>
          <a:ln w="38100" cap="flat" cmpd="sng">
            <a:solidFill>
              <a:srgbClr val="003366"/>
            </a:solid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Line 87"/>
          <p:cNvSpPr/>
          <p:nvPr/>
        </p:nvSpPr>
        <p:spPr>
          <a:xfrm>
            <a:off x="225425" y="1054100"/>
            <a:ext cx="7461250" cy="0"/>
          </a:xfrm>
          <a:prstGeom prst="line">
            <a:avLst/>
          </a:prstGeom>
          <a:ln w="38100" cap="flat" cmpd="sng">
            <a:solidFill>
              <a:srgbClr val="003366"/>
            </a:solid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Line 87"/>
          <p:cNvSpPr/>
          <p:nvPr/>
        </p:nvSpPr>
        <p:spPr>
          <a:xfrm>
            <a:off x="225425" y="1054100"/>
            <a:ext cx="7461250" cy="0"/>
          </a:xfrm>
          <a:prstGeom prst="line">
            <a:avLst/>
          </a:prstGeom>
          <a:ln w="38100" cap="flat" cmpd="sng">
            <a:solidFill>
              <a:srgbClr val="003366"/>
            </a:solid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146" name="Line 87"/>
          <p:cNvSpPr/>
          <p:nvPr/>
        </p:nvSpPr>
        <p:spPr>
          <a:xfrm>
            <a:off x="225425" y="1054100"/>
            <a:ext cx="7461250" cy="0"/>
          </a:xfrm>
          <a:prstGeom prst="line">
            <a:avLst/>
          </a:prstGeom>
          <a:ln w="38100" cap="flat" cmpd="sng">
            <a:solidFill>
              <a:srgbClr val="003366"/>
            </a:solid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80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171" name="Rectang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0CF9C2-A24B-4FB9-9921-70EC6F8863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Line 87"/>
          <p:cNvSpPr/>
          <p:nvPr/>
        </p:nvSpPr>
        <p:spPr>
          <a:xfrm>
            <a:off x="225425" y="1054100"/>
            <a:ext cx="7461250" cy="0"/>
          </a:xfrm>
          <a:prstGeom prst="line">
            <a:avLst/>
          </a:prstGeom>
          <a:ln w="38100" cap="flat" cmpd="sng">
            <a:solidFill>
              <a:srgbClr val="003366"/>
            </a:solid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Line 87"/>
          <p:cNvSpPr/>
          <p:nvPr/>
        </p:nvSpPr>
        <p:spPr>
          <a:xfrm>
            <a:off x="225425" y="1054100"/>
            <a:ext cx="7461250" cy="0"/>
          </a:xfrm>
          <a:prstGeom prst="line">
            <a:avLst/>
          </a:prstGeom>
          <a:ln w="38100" cap="flat" cmpd="sng">
            <a:solidFill>
              <a:srgbClr val="003366"/>
            </a:solid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2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tags" Target="../tags/tag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tags" Target="../tags/tag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39750" y="1917065"/>
            <a:ext cx="8336280" cy="2707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600" b="1" kern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中国计算机学会</a:t>
            </a:r>
            <a:br>
              <a:rPr lang="zh-CN" altLang="en-US" sz="3600" b="1" kern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zh-CN" altLang="en-US" sz="3600" b="1" kern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“21世纪大学本科计算机专业系列教材”</a:t>
            </a:r>
            <a:br>
              <a:rPr lang="zh-CN" altLang="en-US" sz="3200" b="1" kern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br>
              <a:rPr lang="zh-CN" altLang="en-US" sz="3200" b="1" kern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zh-CN" altLang="en-US" sz="6600" b="1" kern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计算机组成原理</a:t>
            </a:r>
            <a:endParaRPr lang="zh-CN" altLang="en-US" sz="6600" b="1" kern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计算机的发展历史与趋势</a:t>
            </a:r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7995" y="1268730"/>
            <a:ext cx="8280400" cy="118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762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rtl="0" eaLnBrk="1" hangingPunct="1">
              <a:lnSpc>
                <a:spcPct val="8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2400" b="1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发展趋势</a:t>
            </a:r>
            <a:r>
              <a:rPr lang="zh-CN" altLang="en-GB" sz="24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endParaRPr lang="zh-CN" altLang="en-GB" sz="2400" i="0" u="none" strike="noStrike" kern="0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marR="0" lvl="1" indent="-342900" algn="just" rtl="0" eaLnBrk="1" hangingPunct="1">
              <a:lnSpc>
                <a:spcPct val="8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两级分化：微型</a:t>
            </a:r>
            <a:r>
              <a:rPr lang="en-US" altLang="zh-CN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zh-CN" altLang="en-US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小型</a:t>
            </a:r>
            <a:r>
              <a:rPr lang="en-US" altLang="zh-CN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/</a:t>
            </a:r>
            <a:r>
              <a:rPr lang="zh-CN" altLang="en-US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成本低）</a:t>
            </a:r>
            <a:r>
              <a:rPr lang="zh-CN" altLang="en-GB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、巨型（高速</a:t>
            </a:r>
            <a:r>
              <a:rPr lang="en-US" altLang="zh-CN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/</a:t>
            </a:r>
            <a:r>
              <a:rPr lang="zh-CN" altLang="en-US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并行</a:t>
            </a:r>
            <a:r>
              <a:rPr lang="en-US" altLang="zh-CN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/</a:t>
            </a:r>
            <a:r>
              <a:rPr lang="zh-CN" altLang="en-US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智能）</a:t>
            </a:r>
            <a:r>
              <a:rPr lang="zh-CN" altLang="en-GB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；</a:t>
            </a:r>
            <a:endParaRPr lang="zh-CN" altLang="en-GB" sz="2000" i="0" u="none" strike="noStrike" kern="0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marR="0" lvl="1" indent="-342900" algn="just" rtl="0" eaLnBrk="1" hangingPunct="1">
              <a:lnSpc>
                <a:spcPct val="8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新的元器件和技术：超导、量子、光子、生物、纳米</a:t>
            </a:r>
            <a:r>
              <a:rPr lang="zh-CN" altLang="en-GB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计算机 </a:t>
            </a:r>
            <a:endParaRPr lang="zh-CN" altLang="en-GB" sz="2000" i="0" u="none" strike="noStrike" kern="0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28040" y="3068955"/>
            <a:ext cx="8068945" cy="341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 anchor="t">
            <a:spAutoFit/>
          </a:bodyPr>
          <a:lstStyle>
            <a:lvl1pPr indent="2762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lvl="0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1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Personal Mobile Device (PMD)</a:t>
            </a:r>
            <a:endParaRPr lang="zh-CN" altLang="en-GB" sz="16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1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e.g. start phones, tablet computers</a:t>
            </a:r>
            <a:endParaRPr lang="zh-CN" altLang="en-GB" sz="14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1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Emphasis on energy efficiency and real-time</a:t>
            </a:r>
            <a:endParaRPr lang="zh-CN" altLang="en-GB" sz="14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1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Desktop Computing</a:t>
            </a:r>
            <a:endParaRPr lang="zh-CN" altLang="en-GB" sz="1600" b="1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1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Emphasis on price-performance</a:t>
            </a:r>
            <a:endParaRPr lang="zh-CN" altLang="en-GB" sz="14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1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Servers</a:t>
            </a:r>
            <a:endParaRPr lang="zh-CN" altLang="en-GB" sz="1600" b="1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1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Emphasis on availability, scalability, throughput</a:t>
            </a:r>
            <a:endParaRPr lang="zh-CN" altLang="en-GB" sz="14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1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Clusters / Warehouse Scale Computers</a:t>
            </a:r>
            <a:endParaRPr lang="zh-CN" altLang="en-GB" sz="1600" b="1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1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Used for “Software as a Service (SaaS)”</a:t>
            </a:r>
            <a:endParaRPr lang="zh-CN" altLang="en-GB" sz="14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1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Emphasis on availability and price-performance</a:t>
            </a:r>
            <a:endParaRPr lang="zh-CN" altLang="en-GB" sz="14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1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Sub-class:  Supercomputers, emphasis:  floating-point performance and fast internal networks</a:t>
            </a:r>
            <a:endParaRPr lang="zh-CN" altLang="en-GB" sz="14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1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Embedded Computers</a:t>
            </a:r>
            <a:endParaRPr lang="zh-CN" altLang="en-GB" sz="1600" b="1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 eaLnBrk="1" hangingPunct="1">
              <a:lnSpc>
                <a:spcPct val="5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charset="0"/>
              <a:buChar char="Ø"/>
            </a:pPr>
            <a:r>
              <a:rPr lang="zh-CN" altLang="en-GB" sz="1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Emphasis:  price</a:t>
            </a:r>
            <a:endParaRPr lang="zh-CN" altLang="en-GB" sz="14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7745" y="2529840"/>
            <a:ext cx="6804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基于计算环境和计算规模的分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类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861441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计算机系统的基本组成</a:t>
            </a: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冯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诺伊曼结构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4722" name="Rectangle 2"/>
          <p:cNvSpPr>
            <a:spLocks noChangeArrowheads="1"/>
          </p:cNvSpPr>
          <p:nvPr/>
        </p:nvSpPr>
        <p:spPr bwMode="auto">
          <a:xfrm>
            <a:off x="394970" y="1188720"/>
            <a:ext cx="8280400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762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rtl="0" eaLnBrk="1" hangingPunct="1">
              <a:lnSpc>
                <a:spcPct val="10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由运算器、控制器、存储器、输入设备、输出设备组成；</a:t>
            </a:r>
            <a:endParaRPr lang="zh-CN" altLang="en-GB" sz="2000" i="0" u="none" strike="noStrike" kern="0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marR="0" lvl="0" indent="-342900" algn="just" rtl="0" eaLnBrk="1" hangingPunct="1">
              <a:lnSpc>
                <a:spcPct val="10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以二进制形式将程序和数据存储在存储器中；</a:t>
            </a:r>
            <a:endParaRPr lang="zh-CN" altLang="en-GB" sz="2000" i="0" u="none" strike="noStrike" kern="0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marR="0" lvl="0" indent="-342900" algn="just" rtl="0" eaLnBrk="1" hangingPunct="1">
              <a:lnSpc>
                <a:spcPct val="10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“</a:t>
            </a:r>
            <a:r>
              <a:rPr lang="zh-CN" altLang="en-GB" sz="2000" b="1" i="0" u="none" strike="noStrike" kern="0" cap="none" spc="0" normalizeH="0" baseline="0" dirty="0">
                <a:solidFill>
                  <a:srgbClr val="FF0000"/>
                </a:solidFill>
                <a:latin typeface="+mn-lt"/>
                <a:ea typeface="+mn-ea"/>
              </a:rPr>
              <a:t>存储程序</a:t>
            </a:r>
            <a:r>
              <a:rPr lang="zh-CN" altLang="en-GB" sz="20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”：保存指令和数据，自动依次执行指令。 </a:t>
            </a:r>
            <a:endParaRPr lang="zh-CN" altLang="en-GB" sz="2000" i="0" u="none" strike="noStrike" kern="0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rcRect b="7736"/>
          <a:stretch>
            <a:fillRect/>
          </a:stretch>
        </p:blipFill>
        <p:spPr>
          <a:xfrm>
            <a:off x="971550" y="2637155"/>
            <a:ext cx="7019290" cy="3513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rtlCol="0">
            <a:normAutofit/>
          </a:bodyPr>
          <a:lstStyle/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计算机执行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程序过程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203" name="Rectangle 3"/>
          <p:cNvSpPr>
            <a:spLocks noGrp="1" noRot="1"/>
          </p:cNvSpPr>
          <p:nvPr>
            <p:ph idx="1"/>
          </p:nvPr>
        </p:nvSpPr>
        <p:spPr>
          <a:xfrm>
            <a:off x="4643438" y="1323023"/>
            <a:ext cx="4059237" cy="5111750"/>
          </a:xfrm>
          <a:noFill/>
          <a:ln>
            <a:noFill/>
          </a:ln>
        </p:spPr>
        <p:txBody>
          <a:bodyPr/>
          <a:p>
            <a:pPr marL="457200" indent="-457200" algn="just" eaLnBrk="1" latinLnBrk="0" hangingPunct="1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初始化程序在存储器中的首地址；</a:t>
            </a:r>
            <a:endParaRPr lang="zh-CN" altLang="en-US" sz="2200" b="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 eaLnBrk="1" latinLnBrk="0" hangingPunct="1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通过地址总线将首地址或者下地址送给存储器，并从存储器中将对应地址单元指令取出，送回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。同时，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自动计算下条待指令的地址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下地址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200" b="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 eaLnBrk="1" latinLnBrk="0" hangingPunct="1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分析并执行指令；</a:t>
            </a:r>
            <a:endParaRPr lang="zh-CN" altLang="en-US" sz="2200" b="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 eaLnBrk="1" latinLnBrk="0" hangingPunct="1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是程序结束指令转第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⑤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步；不是程序结束指令，转第</a:t>
            </a:r>
            <a:r>
              <a:rPr lang="en-US" altLang="zh-CN" sz="2200" b="0" dirty="0">
                <a:solidFill>
                  <a:schemeClr val="tx1"/>
                </a:solidFill>
                <a:latin typeface="Calibri" panose="020F0502020204030204" charset="0"/>
                <a:ea typeface="黑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步；</a:t>
            </a:r>
            <a:endParaRPr lang="zh-CN" altLang="en-US" sz="2200" b="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 eaLnBrk="1" latinLnBrk="0" hangingPunct="1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程序结束。</a:t>
            </a:r>
            <a:endParaRPr lang="zh-CN" altLang="en-US" sz="2200" b="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204" name="Group 4"/>
          <p:cNvGrpSpPr/>
          <p:nvPr/>
        </p:nvGrpSpPr>
        <p:grpSpPr>
          <a:xfrm>
            <a:off x="260350" y="1196975"/>
            <a:ext cx="4314825" cy="5203825"/>
            <a:chOff x="314" y="369"/>
            <a:chExt cx="2872" cy="3663"/>
          </a:xfrm>
        </p:grpSpPr>
        <p:sp>
          <p:nvSpPr>
            <p:cNvPr id="52229" name="Rectangle 5"/>
            <p:cNvSpPr>
              <a:spLocks noChangeArrowheads="1"/>
            </p:cNvSpPr>
            <p:nvPr/>
          </p:nvSpPr>
          <p:spPr bwMode="auto">
            <a:xfrm>
              <a:off x="1026" y="2016"/>
              <a:ext cx="2160" cy="96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prstDash val="dash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0" name="Text Box 6"/>
            <p:cNvSpPr txBox="1">
              <a:spLocks noChangeArrowheads="1"/>
            </p:cNvSpPr>
            <p:nvPr/>
          </p:nvSpPr>
          <p:spPr bwMode="auto">
            <a:xfrm>
              <a:off x="1190" y="2106"/>
              <a:ext cx="1776" cy="302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控制器</a:t>
              </a: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1" name="Text Box 7"/>
            <p:cNvSpPr txBox="1">
              <a:spLocks noChangeArrowheads="1"/>
            </p:cNvSpPr>
            <p:nvPr/>
          </p:nvSpPr>
          <p:spPr bwMode="auto">
            <a:xfrm>
              <a:off x="1190" y="2584"/>
              <a:ext cx="1776" cy="302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运算器</a:t>
              </a: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2" name="Text Box 8"/>
            <p:cNvSpPr txBox="1">
              <a:spLocks noChangeArrowheads="1"/>
            </p:cNvSpPr>
            <p:nvPr/>
          </p:nvSpPr>
          <p:spPr bwMode="auto">
            <a:xfrm>
              <a:off x="1190" y="3073"/>
              <a:ext cx="1776" cy="298"/>
            </a:xfrm>
            <a:prstGeom prst="rect">
              <a:avLst/>
            </a:prstGeom>
            <a:solidFill>
              <a:srgbClr val="00FF99"/>
            </a:solidFill>
            <a:ln w="12700">
              <a:solidFill>
                <a:schemeClr val="tx1"/>
              </a:solidFill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适配器</a:t>
              </a: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3" name="AutoShape 9"/>
            <p:cNvSpPr>
              <a:spLocks noChangeArrowheads="1"/>
            </p:cNvSpPr>
            <p:nvPr/>
          </p:nvSpPr>
          <p:spPr bwMode="auto">
            <a:xfrm>
              <a:off x="1238" y="3648"/>
              <a:ext cx="652" cy="384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输入</a:t>
              </a: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设备</a:t>
              </a: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4" name="AutoShape 10"/>
            <p:cNvSpPr>
              <a:spLocks noChangeArrowheads="1"/>
            </p:cNvSpPr>
            <p:nvPr/>
          </p:nvSpPr>
          <p:spPr bwMode="auto">
            <a:xfrm>
              <a:off x="2274" y="3648"/>
              <a:ext cx="644" cy="384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输出</a:t>
              </a: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设备</a:t>
              </a: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5" name="AutoShape 11"/>
            <p:cNvSpPr>
              <a:spLocks noChangeArrowheads="1"/>
            </p:cNvSpPr>
            <p:nvPr/>
          </p:nvSpPr>
          <p:spPr bwMode="auto">
            <a:xfrm>
              <a:off x="642" y="960"/>
              <a:ext cx="548" cy="192"/>
            </a:xfrm>
            <a:prstGeom prst="leftRightArrow">
              <a:avLst>
                <a:gd name="adj1" fmla="val 50000"/>
                <a:gd name="adj2" fmla="val 57083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6" name="AutoShape 12"/>
            <p:cNvSpPr>
              <a:spLocks noChangeArrowheads="1"/>
            </p:cNvSpPr>
            <p:nvPr/>
          </p:nvSpPr>
          <p:spPr bwMode="auto">
            <a:xfrm>
              <a:off x="642" y="2208"/>
              <a:ext cx="548" cy="192"/>
            </a:xfrm>
            <a:prstGeom prst="leftRightArrow">
              <a:avLst>
                <a:gd name="adj1" fmla="val 50000"/>
                <a:gd name="adj2" fmla="val 57083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7" name="AutoShape 13"/>
            <p:cNvSpPr>
              <a:spLocks noChangeArrowheads="1"/>
            </p:cNvSpPr>
            <p:nvPr/>
          </p:nvSpPr>
          <p:spPr bwMode="auto">
            <a:xfrm>
              <a:off x="642" y="2624"/>
              <a:ext cx="548" cy="208"/>
            </a:xfrm>
            <a:prstGeom prst="leftRightArrow">
              <a:avLst>
                <a:gd name="adj1" fmla="val 50000"/>
                <a:gd name="adj2" fmla="val 52692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8" name="AutoShape 14"/>
            <p:cNvSpPr>
              <a:spLocks noChangeArrowheads="1"/>
            </p:cNvSpPr>
            <p:nvPr/>
          </p:nvSpPr>
          <p:spPr bwMode="auto">
            <a:xfrm>
              <a:off x="642" y="3120"/>
              <a:ext cx="548" cy="192"/>
            </a:xfrm>
            <a:prstGeom prst="leftRightArrow">
              <a:avLst>
                <a:gd name="adj1" fmla="val 50000"/>
                <a:gd name="adj2" fmla="val 57083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39" name="Text Box 15"/>
            <p:cNvSpPr txBox="1">
              <a:spLocks noChangeArrowheads="1"/>
            </p:cNvSpPr>
            <p:nvPr/>
          </p:nvSpPr>
          <p:spPr bwMode="auto">
            <a:xfrm>
              <a:off x="314" y="384"/>
              <a:ext cx="328" cy="331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系统总线</a:t>
              </a: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40" name="AutoShape 16"/>
            <p:cNvSpPr>
              <a:spLocks noChangeArrowheads="1"/>
            </p:cNvSpPr>
            <p:nvPr/>
          </p:nvSpPr>
          <p:spPr bwMode="auto">
            <a:xfrm>
              <a:off x="1410" y="3360"/>
              <a:ext cx="288" cy="28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41" name="AutoShape 17"/>
            <p:cNvSpPr>
              <a:spLocks noChangeArrowheads="1"/>
            </p:cNvSpPr>
            <p:nvPr/>
          </p:nvSpPr>
          <p:spPr bwMode="auto">
            <a:xfrm>
              <a:off x="2494" y="3360"/>
              <a:ext cx="260" cy="286"/>
            </a:xfrm>
            <a:prstGeom prst="downArrow">
              <a:avLst>
                <a:gd name="adj1" fmla="val 50000"/>
                <a:gd name="adj2" fmla="val 27692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810" name="Text Box 18"/>
            <p:cNvSpPr txBox="1">
              <a:spLocks noChangeArrowheads="1"/>
            </p:cNvSpPr>
            <p:nvPr/>
          </p:nvSpPr>
          <p:spPr bwMode="auto">
            <a:xfrm>
              <a:off x="1458" y="1459"/>
              <a:ext cx="533" cy="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3200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  <a:cs typeface="+mn-cs"/>
                </a:rPr>
                <a:t>CPU</a:t>
              </a:r>
              <a:endParaRPr kumimoji="1" lang="en-US" altLang="zh-CN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43" name="Rectangle 19"/>
            <p:cNvSpPr>
              <a:spLocks noChangeArrowheads="1"/>
            </p:cNvSpPr>
            <p:nvPr/>
          </p:nvSpPr>
          <p:spPr bwMode="auto">
            <a:xfrm>
              <a:off x="1170" y="384"/>
              <a:ext cx="1776" cy="1586"/>
            </a:xfrm>
            <a:prstGeom prst="rect">
              <a:avLst/>
            </a:prstGeom>
            <a:gradFill rotWithShape="0">
              <a:gsLst>
                <a:gs pos="0">
                  <a:srgbClr val="007676"/>
                </a:gs>
                <a:gs pos="100000">
                  <a:srgbClr val="00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44" name="Rectangle 20"/>
            <p:cNvSpPr>
              <a:spLocks noChangeArrowheads="1"/>
            </p:cNvSpPr>
            <p:nvPr/>
          </p:nvSpPr>
          <p:spPr bwMode="auto">
            <a:xfrm>
              <a:off x="1219" y="844"/>
              <a:ext cx="1679" cy="26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0000 0100 0000 0001</a:t>
              </a:r>
              <a:endPara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45" name="Rectangle 21"/>
            <p:cNvSpPr>
              <a:spLocks noChangeArrowheads="1"/>
            </p:cNvSpPr>
            <p:nvPr/>
          </p:nvSpPr>
          <p:spPr bwMode="auto">
            <a:xfrm>
              <a:off x="1219" y="1152"/>
              <a:ext cx="1679" cy="239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0010 0000 1001 0000</a:t>
              </a:r>
              <a:endPara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46" name="Rectangle 22"/>
            <p:cNvSpPr>
              <a:spLocks noChangeArrowheads="1"/>
            </p:cNvSpPr>
            <p:nvPr/>
          </p:nvSpPr>
          <p:spPr bwMode="auto">
            <a:xfrm>
              <a:off x="1219" y="1440"/>
              <a:ext cx="1679" cy="24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0011 0100 0000 1001</a:t>
              </a:r>
              <a:endPara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47" name="Rectangle 23"/>
            <p:cNvSpPr>
              <a:spLocks noChangeArrowheads="1"/>
            </p:cNvSpPr>
            <p:nvPr/>
          </p:nvSpPr>
          <p:spPr bwMode="auto">
            <a:xfrm>
              <a:off x="1219" y="1728"/>
              <a:ext cx="1679" cy="19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…………</a:t>
              </a:r>
              <a:endPara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48" name="Rectangle 24"/>
            <p:cNvSpPr>
              <a:spLocks noChangeArrowheads="1"/>
            </p:cNvSpPr>
            <p:nvPr/>
          </p:nvSpPr>
          <p:spPr bwMode="auto">
            <a:xfrm>
              <a:off x="1219" y="624"/>
              <a:ext cx="1679" cy="19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…………</a:t>
              </a:r>
              <a:endPara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49" name="Text Box 25"/>
            <p:cNvSpPr txBox="1">
              <a:spLocks noChangeArrowheads="1"/>
            </p:cNvSpPr>
            <p:nvPr/>
          </p:nvSpPr>
          <p:spPr bwMode="auto">
            <a:xfrm>
              <a:off x="1680" y="369"/>
              <a:ext cx="6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存储器</a:t>
              </a: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818" name="Text Box 26"/>
            <p:cNvSpPr txBox="1">
              <a:spLocks noChangeArrowheads="1"/>
            </p:cNvSpPr>
            <p:nvPr/>
          </p:nvSpPr>
          <p:spPr bwMode="auto">
            <a:xfrm>
              <a:off x="2761" y="2352"/>
              <a:ext cx="378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2000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  <a:cs typeface="+mn-cs"/>
                </a:rPr>
                <a:t>CPU</a:t>
              </a:r>
              <a:endParaRPr kumimoji="1" lang="en-US" altLang="zh-CN" sz="20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488950" y="337820"/>
            <a:ext cx="7772400" cy="1143000"/>
          </a:xfrm>
          <a:noFill/>
          <a:ln>
            <a:noFill/>
          </a:ln>
        </p:spPr>
        <p:txBody>
          <a:bodyPr vert="horz" rtlCol="0">
            <a:normAutofit/>
          </a:bodyPr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计算机的组成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对应课程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章节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Rectangle 6"/>
          <p:cNvSpPr/>
          <p:nvPr/>
        </p:nvSpPr>
        <p:spPr>
          <a:xfrm>
            <a:off x="1636713" y="1547813"/>
            <a:ext cx="3314700" cy="2500312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Dot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835150" y="2417763"/>
            <a:ext cx="2908300" cy="1466850"/>
          </a:xfrm>
          <a:prstGeom prst="rect">
            <a:avLst/>
          </a:prstGeom>
          <a:noFill/>
          <a:ln w="9525">
            <a:solidFill>
              <a:schemeClr val="accent2"/>
            </a:solidFill>
            <a:prstDash val="dash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243138" y="1765300"/>
            <a:ext cx="2151063" cy="469900"/>
          </a:xfrm>
          <a:prstGeom prst="rect">
            <a:avLst/>
          </a:prstGeom>
          <a:solidFill>
            <a:srgbClr val="FF00FF"/>
          </a:solidFill>
          <a:ln w="12700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存储器</a:t>
            </a:r>
            <a:endParaRPr kumimoji="1" lang="zh-CN" altLang="en-US" sz="2400" b="1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243138" y="2579688"/>
            <a:ext cx="2151063" cy="469900"/>
          </a:xfrm>
          <a:prstGeom prst="rect">
            <a:avLst/>
          </a:prstGeom>
          <a:solidFill>
            <a:srgbClr val="FF99FF"/>
          </a:solidFill>
          <a:ln w="12700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控制器</a:t>
            </a:r>
            <a:endParaRPr kumimoji="1" lang="zh-CN" altLang="en-US" sz="2400" b="1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243138" y="3268663"/>
            <a:ext cx="2151063" cy="4699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运算器</a:t>
            </a:r>
            <a:endParaRPr kumimoji="1" lang="zh-CN" altLang="en-US" sz="2400" b="1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243138" y="4102100"/>
            <a:ext cx="2151063" cy="469900"/>
          </a:xfrm>
          <a:prstGeom prst="rect">
            <a:avLst/>
          </a:prstGeom>
          <a:solidFill>
            <a:srgbClr val="00FF99"/>
          </a:solidFill>
          <a:ln w="12700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适配器</a:t>
            </a:r>
            <a:endParaRPr kumimoji="1" lang="zh-CN" altLang="en-US" sz="2400" b="1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2300288" y="4918075"/>
            <a:ext cx="930275" cy="598488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输入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设备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3405188" y="4918075"/>
            <a:ext cx="930275" cy="598488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输出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设备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1020763" y="1819275"/>
            <a:ext cx="1222375" cy="325438"/>
          </a:xfrm>
          <a:prstGeom prst="leftRightArrow">
            <a:avLst>
              <a:gd name="adj1" fmla="val 50000"/>
              <a:gd name="adj2" fmla="val 75122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1020763" y="2652713"/>
            <a:ext cx="1222375" cy="325438"/>
          </a:xfrm>
          <a:prstGeom prst="leftRightArrow">
            <a:avLst>
              <a:gd name="adj1" fmla="val 50000"/>
              <a:gd name="adj2" fmla="val 75122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1020763" y="3305175"/>
            <a:ext cx="1222375" cy="325438"/>
          </a:xfrm>
          <a:prstGeom prst="leftRightArrow">
            <a:avLst>
              <a:gd name="adj1" fmla="val 50000"/>
              <a:gd name="adj2" fmla="val 75122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auto">
          <a:xfrm>
            <a:off x="1020763" y="4156075"/>
            <a:ext cx="1222375" cy="327025"/>
          </a:xfrm>
          <a:prstGeom prst="leftRightArrow">
            <a:avLst>
              <a:gd name="adj1" fmla="val 50000"/>
              <a:gd name="adj2" fmla="val 7475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488950" y="1765300"/>
            <a:ext cx="554038" cy="30988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系统总线</a:t>
            </a:r>
            <a:endParaRPr kumimoji="1" lang="zh-CN" altLang="en-US" sz="2400" b="1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" name="AutoShape 19"/>
          <p:cNvSpPr>
            <a:spLocks noChangeArrowheads="1"/>
          </p:cNvSpPr>
          <p:nvPr/>
        </p:nvSpPr>
        <p:spPr bwMode="auto">
          <a:xfrm>
            <a:off x="2590800" y="4591050"/>
            <a:ext cx="349250" cy="327025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AutoShape 20"/>
          <p:cNvSpPr>
            <a:spLocks noChangeArrowheads="1"/>
          </p:cNvSpPr>
          <p:nvPr/>
        </p:nvSpPr>
        <p:spPr bwMode="auto">
          <a:xfrm>
            <a:off x="3730625" y="4591050"/>
            <a:ext cx="314325" cy="327025"/>
          </a:xfrm>
          <a:prstGeom prst="downArrow">
            <a:avLst>
              <a:gd name="adj1" fmla="val 50000"/>
              <a:gd name="adj2" fmla="val 2601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079875" y="3068638"/>
            <a:ext cx="828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4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endParaRPr kumimoji="1" lang="en-US" altLang="zh-CN" sz="24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AutoShape 28"/>
          <p:cNvSpPr/>
          <p:nvPr/>
        </p:nvSpPr>
        <p:spPr bwMode="auto">
          <a:xfrm>
            <a:off x="4486275" y="4265613"/>
            <a:ext cx="174625" cy="1033463"/>
          </a:xfrm>
          <a:prstGeom prst="rightBrace">
            <a:avLst>
              <a:gd name="adj1" fmla="val 49318"/>
              <a:gd name="adj2" fmla="val 49560"/>
            </a:avLst>
          </a:prstGeom>
          <a:noFill/>
          <a:ln w="952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Text Box 29"/>
          <p:cNvSpPr txBox="1">
            <a:spLocks noChangeArrowheads="1"/>
          </p:cNvSpPr>
          <p:nvPr/>
        </p:nvSpPr>
        <p:spPr bwMode="auto">
          <a:xfrm>
            <a:off x="4097338" y="1511300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主机</a:t>
            </a:r>
            <a:endParaRPr kumimoji="1" lang="zh-CN" altLang="en-US" sz="24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8932" name="矩形 1"/>
          <p:cNvSpPr/>
          <p:nvPr/>
        </p:nvSpPr>
        <p:spPr>
          <a:xfrm>
            <a:off x="2317750" y="5919788"/>
            <a:ext cx="326231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 数据的机器层次表示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8933" name="矩形 2"/>
          <p:cNvSpPr/>
          <p:nvPr/>
        </p:nvSpPr>
        <p:spPr>
          <a:xfrm>
            <a:off x="5405438" y="2271713"/>
            <a:ext cx="1979612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 指令系统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矩形 4"/>
          <p:cNvSpPr/>
          <p:nvPr/>
        </p:nvSpPr>
        <p:spPr>
          <a:xfrm>
            <a:off x="5405438" y="2830513"/>
            <a:ext cx="27495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 数值的机器运算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矩形 5"/>
          <p:cNvSpPr/>
          <p:nvPr/>
        </p:nvSpPr>
        <p:spPr>
          <a:xfrm>
            <a:off x="5395913" y="1676400"/>
            <a:ext cx="27495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 存储系统和结构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矩形 6"/>
          <p:cNvSpPr/>
          <p:nvPr/>
        </p:nvSpPr>
        <p:spPr>
          <a:xfrm>
            <a:off x="5405438" y="3389313"/>
            <a:ext cx="223678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6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 中央处理器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矩形 8"/>
          <p:cNvSpPr/>
          <p:nvPr/>
        </p:nvSpPr>
        <p:spPr>
          <a:xfrm>
            <a:off x="5464175" y="4437063"/>
            <a:ext cx="197961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 外部设备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8" name="矩形 9"/>
          <p:cNvSpPr/>
          <p:nvPr/>
        </p:nvSpPr>
        <p:spPr>
          <a:xfrm>
            <a:off x="5464175" y="4946650"/>
            <a:ext cx="24923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 输入输出系统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8939" name="右箭头 11"/>
          <p:cNvSpPr/>
          <p:nvPr/>
        </p:nvSpPr>
        <p:spPr>
          <a:xfrm>
            <a:off x="4794250" y="4606925"/>
            <a:ext cx="534988" cy="311150"/>
          </a:xfrm>
          <a:prstGeom prst="rightArrow">
            <a:avLst>
              <a:gd name="adj1" fmla="val 50000"/>
              <a:gd name="adj2" fmla="val 50124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9" name="左大括号 13"/>
          <p:cNvSpPr/>
          <p:nvPr/>
        </p:nvSpPr>
        <p:spPr>
          <a:xfrm>
            <a:off x="5360988" y="4424363"/>
            <a:ext cx="88900" cy="860425"/>
          </a:xfrm>
          <a:prstGeom prst="leftBrace">
            <a:avLst>
              <a:gd name="adj1" fmla="val 8199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8941" name="右箭头 41"/>
          <p:cNvSpPr/>
          <p:nvPr/>
        </p:nvSpPr>
        <p:spPr>
          <a:xfrm>
            <a:off x="4773613" y="2822575"/>
            <a:ext cx="534987" cy="312738"/>
          </a:xfrm>
          <a:prstGeom prst="rightArrow">
            <a:avLst>
              <a:gd name="adj1" fmla="val 50000"/>
              <a:gd name="adj2" fmla="val 49870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0" name="左大括号 42"/>
          <p:cNvSpPr/>
          <p:nvPr/>
        </p:nvSpPr>
        <p:spPr>
          <a:xfrm>
            <a:off x="5348288" y="2422525"/>
            <a:ext cx="114300" cy="1033463"/>
          </a:xfrm>
          <a:prstGeom prst="leftBrace">
            <a:avLst>
              <a:gd name="adj1" fmla="val 8371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1" name="右箭头 43"/>
          <p:cNvSpPr/>
          <p:nvPr/>
        </p:nvSpPr>
        <p:spPr>
          <a:xfrm>
            <a:off x="4749800" y="1781175"/>
            <a:ext cx="533400" cy="312738"/>
          </a:xfrm>
          <a:prstGeom prst="rightArrow">
            <a:avLst>
              <a:gd name="adj1" fmla="val 50000"/>
              <a:gd name="adj2" fmla="val 49722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2" name="右箭头 41"/>
          <p:cNvSpPr/>
          <p:nvPr/>
        </p:nvSpPr>
        <p:spPr>
          <a:xfrm rot="5400000">
            <a:off x="492125" y="4986338"/>
            <a:ext cx="534988" cy="314325"/>
          </a:xfrm>
          <a:prstGeom prst="rightArrow">
            <a:avLst>
              <a:gd name="adj1" fmla="val 50000"/>
              <a:gd name="adj2" fmla="val 49618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3" name="矩形 1"/>
          <p:cNvSpPr/>
          <p:nvPr/>
        </p:nvSpPr>
        <p:spPr>
          <a:xfrm>
            <a:off x="322263" y="5507038"/>
            <a:ext cx="139700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 总线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4" name="下箭头 1"/>
          <p:cNvSpPr/>
          <p:nvPr/>
        </p:nvSpPr>
        <p:spPr>
          <a:xfrm rot="3960000">
            <a:off x="1536700" y="4448175"/>
            <a:ext cx="307975" cy="1273175"/>
          </a:xfrm>
          <a:prstGeom prst="downArrow">
            <a:avLst>
              <a:gd name="adj1" fmla="val 41518"/>
              <a:gd name="adj2" fmla="val 84230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>
              <a:buSzTx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rtlCol="0">
            <a:normAutofit/>
          </a:bodyPr>
          <a:lstStyle/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计算机的硬件系统——主板的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例子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217" name="Picture 5"/>
          <p:cNvPicPr>
            <a:picLocks noChangeAspect="1"/>
          </p:cNvPicPr>
          <p:nvPr/>
        </p:nvPicPr>
        <p:blipFill>
          <a:blip r:embed="rId1">
            <a:lum contrast="24000"/>
          </a:blip>
          <a:stretch>
            <a:fillRect/>
          </a:stretch>
        </p:blipFill>
        <p:spPr>
          <a:xfrm>
            <a:off x="1043305" y="1196975"/>
            <a:ext cx="6778625" cy="5050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rtlCol="0">
            <a:normAutofit fontScale="90000"/>
          </a:bodyPr>
          <a:lstStyle/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计算机的硬件系统——</a:t>
            </a: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zh-CN" altLang="en-US" sz="31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运算器</a:t>
            </a:r>
            <a:r>
              <a:rPr lang="en-US" altLang="zh-CN" sz="31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en-US" sz="31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控制器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196975"/>
            <a:ext cx="6673850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rtlCol="0">
            <a:normAutofit/>
          </a:bodyPr>
          <a:lstStyle/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计算机的硬件系统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存储器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rcRect b="6180"/>
          <a:stretch>
            <a:fillRect/>
          </a:stretch>
        </p:blipFill>
        <p:spPr>
          <a:xfrm>
            <a:off x="528320" y="1484630"/>
            <a:ext cx="7948930" cy="4550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rcRect t="16852" b="6481"/>
          <a:stretch>
            <a:fillRect/>
          </a:stretch>
        </p:blipFill>
        <p:spPr>
          <a:xfrm>
            <a:off x="318135" y="1557020"/>
            <a:ext cx="8369300" cy="4562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rtlCol="0">
            <a:normAutofit/>
          </a:bodyPr>
          <a:lstStyle/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计算机的硬件系统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总线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/>
        </p:nvSpPr>
        <p:spPr>
          <a:xfrm>
            <a:off x="357188" y="1231900"/>
            <a:ext cx="8380413" cy="1427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总线是一组能为多个部件服务的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公共信息传送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线路，它能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分时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地发送与接收各部件的信息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326890"/>
            <a:ext cx="3680460" cy="2364105"/>
          </a:xfrm>
          <a:prstGeom prst="rect">
            <a:avLst/>
          </a:prstGeom>
        </p:spPr>
      </p:pic>
      <p:pic>
        <p:nvPicPr>
          <p:cNvPr id="27651" name="Picture 4"/>
          <p:cNvPicPr>
            <a:picLocks noChangeAspect="1"/>
          </p:cNvPicPr>
          <p:nvPr/>
        </p:nvPicPr>
        <p:blipFill>
          <a:blip r:embed="rId2"/>
          <a:srcRect b="8119"/>
          <a:stretch>
            <a:fillRect/>
          </a:stretch>
        </p:blipFill>
        <p:spPr>
          <a:xfrm>
            <a:off x="4804410" y="4434840"/>
            <a:ext cx="3882390" cy="2143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827405" y="6021070"/>
            <a:ext cx="1106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三总线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65" y="2124710"/>
            <a:ext cx="3740785" cy="1430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5" y="2124710"/>
            <a:ext cx="3729990" cy="158305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873885" y="3813175"/>
            <a:ext cx="106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单总线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50305" y="3720465"/>
            <a:ext cx="106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双总线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18465" y="2057400"/>
            <a:ext cx="4022725" cy="212852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14875" y="2022475"/>
            <a:ext cx="4022725" cy="212852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18465" y="4316730"/>
            <a:ext cx="4022725" cy="238061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16145" y="4316730"/>
            <a:ext cx="4022725" cy="238061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rtlCol="0"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计算机的硬件系统—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外设和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输入输出接口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219" name="Picture 5"/>
          <p:cNvPicPr>
            <a:picLocks noChangeAspect="1"/>
          </p:cNvPicPr>
          <p:nvPr/>
        </p:nvPicPr>
        <p:blipFill>
          <a:blip r:embed="rId1"/>
          <a:srcRect l="5148" r="9534"/>
          <a:stretch>
            <a:fillRect/>
          </a:stretch>
        </p:blipFill>
        <p:spPr>
          <a:xfrm>
            <a:off x="323215" y="1196975"/>
            <a:ext cx="5523230" cy="4008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5237480"/>
            <a:ext cx="5523865" cy="1150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矩形 4"/>
          <p:cNvSpPr/>
          <p:nvPr/>
        </p:nvSpPr>
        <p:spPr>
          <a:xfrm>
            <a:off x="5939790" y="1196975"/>
            <a:ext cx="3039745" cy="49231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lnSpc>
                <a:spcPct val="100000"/>
              </a:lnSpc>
              <a:spcBef>
                <a:spcPts val="12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接口的功能：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控制：程序的指令信息来控制外围设备的动作。启动、关闭设备等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缓冲：补偿各种设备在速度上的差异；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状态：监视外围设备的工作状态并保存状态信息；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转换：数据转换；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整理：修改字计数器或当前内存地址寄存器。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程序中断：外设向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CPU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请求时，发生中断请求信号到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CPU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9"/>
          <p:cNvSpPr>
            <a:spLocks noGrp="1"/>
          </p:cNvSpPr>
          <p:nvPr>
            <p:ph type="title"/>
          </p:nvPr>
        </p:nvSpPr>
        <p:spPr>
          <a:xfrm>
            <a:off x="457200" y="304800"/>
            <a:ext cx="8809038" cy="1143000"/>
          </a:xfrm>
          <a:noFill/>
          <a:ln>
            <a:noFill/>
          </a:ln>
        </p:spPr>
        <p:txBody>
          <a:bodyPr vert="horz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不同对象观察到的计算机硬件系统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8"/>
          <p:cNvSpPr>
            <a:spLocks noGrp="1"/>
          </p:cNvSpPr>
          <p:nvPr>
            <p:ph idx="1"/>
          </p:nvPr>
        </p:nvSpPr>
        <p:spPr>
          <a:xfrm>
            <a:off x="466725" y="1227138"/>
            <a:ext cx="538163" cy="1349375"/>
          </a:xfrm>
          <a:noFill/>
          <a:ln>
            <a:noFill/>
          </a:ln>
        </p:spPr>
        <p:txBody>
          <a:bodyPr anchor="t" anchorCtr="0"/>
          <a:p>
            <a:pPr mar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</a:rPr>
              <a:t>一般用户</a:t>
            </a:r>
            <a:endParaRPr lang="zh-CN" altLang="en-US" sz="1800" dirty="0">
              <a:solidFill>
                <a:srgbClr val="002060"/>
              </a:solidFill>
            </a:endParaRPr>
          </a:p>
        </p:txBody>
      </p:sp>
      <p:pic>
        <p:nvPicPr>
          <p:cNvPr id="41987" name="Picture 4" descr="E:\bs\《计算机组织与结构》\t1-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863" y="1179513"/>
            <a:ext cx="2441575" cy="145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4" descr="E:\bs\《计算机组织与结构》\t1-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98750"/>
            <a:ext cx="3149600" cy="344328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1989" name="Object 4"/>
          <p:cNvGraphicFramePr>
            <a:graphicFrameLocks noChangeAspect="1"/>
          </p:cNvGraphicFramePr>
          <p:nvPr/>
        </p:nvGraphicFramePr>
        <p:xfrm>
          <a:off x="4222750" y="1227138"/>
          <a:ext cx="453072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819400" imgH="3223260" progId="Visio.Drawing.6">
                  <p:embed/>
                </p:oleObj>
              </mc:Choice>
              <mc:Fallback>
                <p:oleObj name="" r:id="rId3" imgW="2819400" imgH="3223260" progId="Visio.Drawing.6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2750" y="1227138"/>
                        <a:ext cx="4530725" cy="5181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 txBox="1">
            <a:spLocks noChangeArrowheads="1"/>
          </p:cNvSpPr>
          <p:nvPr/>
        </p:nvSpPr>
        <p:spPr>
          <a:xfrm>
            <a:off x="1208088" y="6164263"/>
            <a:ext cx="1263650" cy="36036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专业用户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991" name="右箭头 1"/>
          <p:cNvSpPr/>
          <p:nvPr/>
        </p:nvSpPr>
        <p:spPr>
          <a:xfrm>
            <a:off x="900113" y="1773238"/>
            <a:ext cx="285750" cy="215900"/>
          </a:xfrm>
          <a:prstGeom prst="rightArrow">
            <a:avLst>
              <a:gd name="adj1" fmla="val 50000"/>
              <a:gd name="adj2" fmla="val 49969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8"/>
          <p:cNvSpPr txBox="1">
            <a:spLocks noChangeArrowheads="1"/>
          </p:cNvSpPr>
          <p:nvPr/>
        </p:nvSpPr>
        <p:spPr>
          <a:xfrm>
            <a:off x="8564563" y="3173413"/>
            <a:ext cx="538163" cy="183991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计算机设计者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30213" y="260350"/>
            <a:ext cx="3457575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zh-CN" altLang="en-US" sz="4400" b="1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课程内容</a:t>
            </a:r>
            <a:endParaRPr kumimoji="0" lang="zh-CN" altLang="en-US" sz="4400" b="1" kern="1200" cap="none" spc="0" normalizeH="0" baseline="0" noProof="0" dirty="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0242" name="内容占位符 2"/>
          <p:cNvSpPr>
            <a:spLocks noGrp="1"/>
          </p:cNvSpPr>
          <p:nvPr/>
        </p:nvSpPr>
        <p:spPr>
          <a:xfrm>
            <a:off x="457200" y="1428750"/>
            <a:ext cx="8229600" cy="4697730"/>
          </a:xfrm>
          <a:prstGeom prst="rect">
            <a:avLst/>
          </a:prstGeom>
          <a:noFill/>
          <a:ln>
            <a:noFill/>
          </a:ln>
        </p:spPr>
        <p:txBody>
          <a:bodyPr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传统课程部分</a:t>
            </a:r>
            <a:r>
              <a:rPr lang="zh-CN" altLang="en-US" dirty="0"/>
              <a:t>内容：</a:t>
            </a:r>
            <a:endParaRPr lang="zh-CN" altLang="en-US" dirty="0"/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dirty="0"/>
              <a:t>《计算机组成原理》；</a:t>
            </a:r>
            <a:endParaRPr 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*</a:t>
            </a:r>
            <a:r>
              <a:rPr lang="zh-CN" altLang="en-US" dirty="0"/>
              <a:t>华为鲲鹏计算</a:t>
            </a:r>
            <a:r>
              <a:rPr lang="zh-CN" altLang="en-US" dirty="0"/>
              <a:t>架构</a:t>
            </a:r>
            <a:endParaRPr lang="zh-CN" altLang="en-US" dirty="0"/>
          </a:p>
          <a:p>
            <a:pPr lvl="1" algn="l" eaLnBrk="1" hangingPunct="1">
              <a:lnSpc>
                <a:spcPct val="100000"/>
              </a:lnSpc>
              <a:spcBef>
                <a:spcPts val="600"/>
              </a:spcBef>
              <a:buSzTx/>
            </a:pPr>
            <a:r>
              <a:rPr lang="zh-CN" dirty="0"/>
              <a:t>鲲鹏计算</a:t>
            </a:r>
            <a:r>
              <a:rPr lang="zh-CN" dirty="0"/>
              <a:t>架构；</a:t>
            </a:r>
            <a:endParaRPr lang="zh-CN" dirty="0"/>
          </a:p>
          <a:p>
            <a:pPr lvl="1" algn="l" eaLnBrk="1" hangingPunct="1">
              <a:lnSpc>
                <a:spcPct val="100000"/>
              </a:lnSpc>
              <a:spcBef>
                <a:spcPts val="600"/>
              </a:spcBef>
              <a:buSzTx/>
            </a:pPr>
            <a:r>
              <a:rPr lang="zh-CN" dirty="0"/>
              <a:t>鲲鹏处理器与</a:t>
            </a:r>
            <a:r>
              <a:rPr lang="zh-CN" dirty="0"/>
              <a:t>指令集</a:t>
            </a:r>
            <a:endParaRPr lang="zh-CN" dirty="0"/>
          </a:p>
          <a:p>
            <a:pPr eaLnBrk="1" hangingPunct="1"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4"/>
          <p:cNvSpPr>
            <a:spLocks noGrp="1"/>
          </p:cNvSpPr>
          <p:nvPr>
            <p:ph type="title" idx="4294967295"/>
          </p:nvPr>
        </p:nvSpPr>
        <p:spPr>
          <a:xfrm>
            <a:off x="361950" y="304800"/>
            <a:ext cx="8713788" cy="11430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txBody>
          <a:bodyPr vert="horz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哈佛结构的存储器设计思想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2" descr="a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438" y="1593850"/>
            <a:ext cx="3916362" cy="1654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a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8" y="3802063"/>
            <a:ext cx="7485062" cy="1858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1"/>
          <p:cNvSpPr/>
          <p:nvPr/>
        </p:nvSpPr>
        <p:spPr>
          <a:xfrm>
            <a:off x="4787900" y="1914525"/>
            <a:ext cx="379730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指令和数据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放在同一个存储器中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49525" y="5845175"/>
            <a:ext cx="3798888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指令和数据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分开存放：哈佛结构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95950" y="2447925"/>
            <a:ext cx="1981200" cy="706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诺依曼结构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普林斯顿结构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rtlCol="0"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计算机的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软件系统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83260" y="1196975"/>
            <a:ext cx="7315200" cy="5105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rtlCol="0"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计算机系统的层次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结构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1030"/>
          <p:cNvSpPr>
            <a:spLocks noGrp="1"/>
          </p:cNvSpPr>
          <p:nvPr/>
        </p:nvSpPr>
        <p:spPr>
          <a:xfrm>
            <a:off x="4500563" y="6024563"/>
            <a:ext cx="4643437" cy="48418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图1-1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计算机系统的多层次结构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7107" name="图片 1"/>
          <p:cNvPicPr>
            <a:picLocks noChangeAspect="1"/>
          </p:cNvPicPr>
          <p:nvPr/>
        </p:nvPicPr>
        <p:blipFill>
          <a:blip r:embed="rId1"/>
          <a:srcRect l="9546"/>
          <a:stretch>
            <a:fillRect/>
          </a:stretch>
        </p:blipFill>
        <p:spPr>
          <a:xfrm>
            <a:off x="0" y="1077913"/>
            <a:ext cx="6823075" cy="5541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矩形 11"/>
          <p:cNvSpPr/>
          <p:nvPr/>
        </p:nvSpPr>
        <p:spPr>
          <a:xfrm>
            <a:off x="6372225" y="5102225"/>
            <a:ext cx="2390775" cy="64611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实际机器是指由硬件或固件实现的机器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109" name="矩形 13"/>
          <p:cNvSpPr/>
          <p:nvPr/>
        </p:nvSpPr>
        <p:spPr>
          <a:xfrm>
            <a:off x="6424613" y="1365250"/>
            <a:ext cx="2286000" cy="923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虚拟机器是指以软件或以软件为主实现的机器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110" name="矩形 28"/>
          <p:cNvSpPr/>
          <p:nvPr/>
        </p:nvSpPr>
        <p:spPr>
          <a:xfrm>
            <a:off x="6424613" y="2516188"/>
            <a:ext cx="2392362" cy="23082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虚拟机器只对该级的观察者存在，即在某一级观察者看来，他只需要通过该级的语言来了解和使用计算机，至于下级是如何工作和实现就不必关心了。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5287" y="2312986"/>
            <a:ext cx="8353425" cy="1585914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硬件和软件是相辅相成的，不可分割的整体。</a:t>
            </a:r>
            <a:endParaRPr kumimoji="0" lang="zh-CN" altLang="en-US" sz="24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当前计算机的硬件和软件正朝着互相渗透，互相融合的方向发展，没有一条明确的硬件与软件的分界线。</a:t>
            </a:r>
            <a:endParaRPr kumimoji="0" lang="zh-CN" altLang="en-US" sz="24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059" name="Rectangle 3"/>
          <p:cNvSpPr>
            <a:spLocks noGrp="1"/>
          </p:cNvSpPr>
          <p:nvPr>
            <p:ph type="title" idx="4294967295"/>
          </p:nvPr>
        </p:nvSpPr>
        <p:spPr>
          <a:xfrm>
            <a:off x="293688" y="369888"/>
            <a:ext cx="7772400" cy="633413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txBody>
          <a:bodyPr vert="horz" rtlCol="0">
            <a:normAutofit fontScale="9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硬件与软件的关系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3700" y="4495800"/>
            <a:ext cx="8283575" cy="8302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0" cap="none" spc="0" normalizeH="0" baseline="0" noProof="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固件</a:t>
            </a: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是指那些存储在能永久保存信息的器件（如</a:t>
            </a: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ROM）</a:t>
            </a: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中的程序，是具有软件功能的硬件。</a:t>
            </a:r>
            <a:endParaRPr kumimoji="0" lang="zh-CN" altLang="en-US" sz="24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650" y="5576888"/>
            <a:ext cx="7993063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例如：计算机主板上上的基本输入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输出系统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BIOS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Basic Input/output System)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19250" y="1357313"/>
            <a:ext cx="583247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硬件和软件在逻辑上是等价的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rtlCol="0"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计算机系统的性能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指标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242" name="内容占位符 2"/>
          <p:cNvSpPr>
            <a:spLocks noGrp="1"/>
          </p:cNvSpPr>
          <p:nvPr/>
        </p:nvSpPr>
        <p:spPr>
          <a:xfrm>
            <a:off x="457200" y="1428750"/>
            <a:ext cx="8229600" cy="4697730"/>
          </a:xfrm>
          <a:prstGeom prst="rect">
            <a:avLst/>
          </a:prstGeom>
          <a:noFill/>
          <a:ln>
            <a:noFill/>
          </a:ln>
        </p:spPr>
        <p:txBody>
          <a:bodyPr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基本字长</a:t>
            </a:r>
            <a:endParaRPr lang="zh-CN" altLang="en-US" dirty="0"/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一次能传送或处理的数据的位数；</a:t>
            </a:r>
            <a:endParaRPr 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影响运算速度；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影响硬件成本；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影响指令系统功能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  <a:buSzTx/>
            </a:pPr>
            <a:r>
              <a:rPr lang="zh-CN" altLang="en-US" dirty="0">
                <a:solidFill>
                  <a:srgbClr val="FF0000"/>
                </a:solidFill>
              </a:rPr>
              <a:t>数据通路宽度与数据传输</a:t>
            </a:r>
            <a:r>
              <a:rPr lang="zh-CN" altLang="en-US" dirty="0">
                <a:solidFill>
                  <a:srgbClr val="FF0000"/>
                </a:solidFill>
              </a:rPr>
              <a:t>率</a:t>
            </a:r>
            <a:endParaRPr lang="zh-CN" altLang="en-US" dirty="0">
              <a:solidFill>
                <a:srgbClr val="FF0000"/>
              </a:solidFill>
            </a:endParaRPr>
          </a:p>
          <a:p>
            <a:pPr lvl="1" algn="l" eaLnBrk="1" hangingPunct="1">
              <a:lnSpc>
                <a:spcPct val="100000"/>
              </a:lnSpc>
              <a:spcBef>
                <a:spcPts val="600"/>
              </a:spcBef>
              <a:buSzTx/>
            </a:pPr>
            <a:r>
              <a:rPr lang="zh-CN" sz="2400" dirty="0"/>
              <a:t>数据通路宽度：数据总线一次能并行传送信息的位数；</a:t>
            </a:r>
            <a:endParaRPr lang="zh-CN" sz="2400" dirty="0"/>
          </a:p>
          <a:p>
            <a:pPr lvl="1" algn="l" eaLnBrk="1" hangingPunct="1">
              <a:lnSpc>
                <a:spcPct val="100000"/>
              </a:lnSpc>
              <a:spcBef>
                <a:spcPts val="600"/>
              </a:spcBef>
              <a:buSzTx/>
            </a:pPr>
            <a:r>
              <a:rPr lang="zh-CN" sz="2400" dirty="0"/>
              <a:t>数据传输率：数据总线每秒传送的数据</a:t>
            </a:r>
            <a:r>
              <a:rPr lang="zh-CN" sz="2400" dirty="0"/>
              <a:t>量；</a:t>
            </a:r>
            <a:endParaRPr lang="zh-CN" sz="2400" dirty="0"/>
          </a:p>
          <a:p>
            <a:pPr lvl="1" algn="l" eaLnBrk="1" hangingPunct="1">
              <a:lnSpc>
                <a:spcPct val="100000"/>
              </a:lnSpc>
              <a:spcBef>
                <a:spcPts val="600"/>
              </a:spcBef>
              <a:buSzTx/>
            </a:pPr>
            <a:r>
              <a:rPr lang="zh-CN" sz="2400" dirty="0"/>
              <a:t>数据传输率</a:t>
            </a:r>
            <a:r>
              <a:rPr lang="en-US" altLang="zh-CN" sz="2400" dirty="0"/>
              <a:t>=</a:t>
            </a:r>
            <a:r>
              <a:rPr lang="zh-CN" altLang="en-US" sz="2400" dirty="0"/>
              <a:t>数据通路宽度</a:t>
            </a:r>
            <a:r>
              <a:rPr lang="en-US" altLang="zh-CN" sz="2400" dirty="0"/>
              <a:t>*</a:t>
            </a:r>
            <a:r>
              <a:rPr lang="zh-CN" altLang="en-US" sz="2400" dirty="0"/>
              <a:t>总线时钟频率</a:t>
            </a:r>
            <a:r>
              <a:rPr lang="en-US" altLang="zh-CN" sz="2400" dirty="0"/>
              <a:t>/8(B/s)</a:t>
            </a:r>
            <a:endParaRPr lang="zh-CN" sz="2400" dirty="0"/>
          </a:p>
          <a:p>
            <a:pPr lvl="1" algn="l" eaLnBrk="1" hangingPunct="1">
              <a:lnSpc>
                <a:spcPct val="100000"/>
              </a:lnSpc>
              <a:spcBef>
                <a:spcPts val="600"/>
              </a:spcBef>
              <a:buSzTx/>
            </a:pPr>
            <a:endParaRPr lang="zh-CN" dirty="0"/>
          </a:p>
          <a:p>
            <a:pPr eaLnBrk="1" hangingPunct="1"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95288" y="1196975"/>
            <a:ext cx="8353425" cy="5400675"/>
          </a:xfrm>
          <a:prstGeom prst="rect">
            <a:avLst/>
          </a:prstGeom>
          <a:ln>
            <a:noFill/>
          </a:ln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Tx/>
            </a:pPr>
            <a:r>
              <a:rPr kumimoji="0" lang="zh-CN" altLang="en-US" sz="2800" i="0" u="none" strike="noStrike" cap="none" spc="0" normalizeH="0" baseline="0" dirty="0">
                <a:solidFill>
                  <a:srgbClr val="FF0000"/>
                </a:solidFill>
                <a:ea typeface="+mn-ea"/>
                <a:cs typeface="+mn-cs"/>
              </a:rPr>
              <a:t>运算速度</a:t>
            </a:r>
            <a:endParaRPr kumimoji="0" lang="zh-CN" altLang="en-US" sz="2800" i="0" u="none" strike="noStrike" cap="none" spc="0" normalizeH="0" baseline="0" dirty="0">
              <a:solidFill>
                <a:srgbClr val="FF0000"/>
              </a:solidFill>
              <a:ea typeface="+mn-ea"/>
              <a:cs typeface="+mn-cs"/>
            </a:endParaRPr>
          </a:p>
          <a:p>
            <a:pPr marL="914400" marR="0" lvl="2" indent="-457200" algn="just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吞吐量和响应时间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：吞吐量是指系统在单位时间内处理请求的数量。响应时间是指系统对请求作出响应的时间，包括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时间与等待时间的总和。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2" indent="-457200" algn="just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主频和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CPU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时钟周期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的主频又称为时钟频率，表示在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内数字脉冲信号振荡的速度。主频的倒数就是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时钟周期，这是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中最小的时间元素。每个动作至少需要一个时钟周期。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2" indent="-457200" algn="just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CPI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CPI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是指每条指令执行所用的时钟周期数。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2" indent="-457200" algn="just" defTabSz="914400" rtl="0" eaLnBrk="1" fontAlgn="base" latinLnBrk="0" hangingPunct="1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CPU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执行时间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2" indent="-457200" algn="just" defTabSz="914400" rtl="0" eaLnBrk="1" fontAlgn="base" latinLnBrk="0" hangingPunct="1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MIPS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MFLOPS: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MIPS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表示每秒执行多少百万条指令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MFLOPS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表示每秒执行多少百万次浮点运算。       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5299" name="对象 2"/>
          <p:cNvGraphicFramePr>
            <a:graphicFrameLocks noChangeAspect="1"/>
          </p:cNvGraphicFramePr>
          <p:nvPr/>
        </p:nvGraphicFramePr>
        <p:xfrm>
          <a:off x="3131820" y="4868863"/>
          <a:ext cx="17446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002665" imgH="368300" progId="Equation.DSMT4">
                  <p:embed/>
                </p:oleObj>
              </mc:Choice>
              <mc:Fallback>
                <p:oleObj name="" r:id="rId1" imgW="1002665" imgH="3683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1820" y="4868863"/>
                        <a:ext cx="17446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rtlCol="0"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计算机系统的性能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指标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605" y="1196975"/>
            <a:ext cx="8209280" cy="4877435"/>
          </a:xfrm>
          <a:prstGeom prst="rect">
            <a:avLst/>
          </a:prstGeom>
          <a:ln>
            <a:noFill/>
          </a:ln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Tx/>
            </a:pPr>
            <a:r>
              <a:rPr kumimoji="0" lang="zh-CN" altLang="en-US" sz="2800" b="1" i="0" u="none" strike="noStrike" cap="none" spc="0" normalizeH="0" baseline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存储容量</a:t>
            </a:r>
            <a:endParaRPr kumimoji="0" lang="zh-CN" altLang="en-US" sz="2800" b="1" i="0" u="none" strike="noStrike" cap="none" spc="0" normalizeH="0" baseline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2" indent="-457200" algn="just" defTabSz="914400" rtl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charset="0"/>
              <a:buChar char="n"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内存容量：主存储器所能存储的全部信息量，与系统地址总线的宽度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有关。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2" indent="-457200" algn="just" defTabSz="914400" rtl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charset="0"/>
              <a:buChar char="n"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外存容量：主要指硬盘，存放的程序和数据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CPU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使用时需要调入内存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 algn="l" defTabSz="914400" rtl="0">
              <a:lnSpc>
                <a:spcPct val="150000"/>
              </a:lnSpc>
              <a:spcBef>
                <a:spcPct val="20000"/>
              </a:spcBef>
              <a:buSzTx/>
              <a:buFont typeface="Wingdings" panose="05000000000000000000" pitchFamily="2" charset="2"/>
              <a:buChar char="v"/>
            </a:pPr>
            <a:r>
              <a:rPr kumimoji="0" lang="zh-CN" altLang="en-US" sz="2800" b="1" i="0" u="none" strike="noStrike" cap="none" spc="0" normalizeH="0" baseline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软硬件配置</a:t>
            </a:r>
            <a:endParaRPr kumimoji="0" lang="zh-CN" altLang="en-US" sz="2800" b="1" i="0" u="none" strike="noStrike" cap="none" spc="0" normalizeH="0" baseline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 algn="l" defTabSz="914400" rtl="0">
              <a:lnSpc>
                <a:spcPct val="150000"/>
              </a:lnSpc>
              <a:spcBef>
                <a:spcPct val="20000"/>
              </a:spcBef>
              <a:buSzTx/>
              <a:buFont typeface="Wingdings" panose="05000000000000000000" pitchFamily="2" charset="2"/>
            </a:pPr>
            <a:r>
              <a:rPr kumimoji="0" lang="zh-CN" altLang="en-US" sz="2800" b="1" i="0" u="none" strike="noStrike" cap="none" spc="0" normalizeH="0" baseline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可靠性</a:t>
            </a:r>
            <a:endParaRPr kumimoji="0" lang="zh-CN" altLang="en-US" sz="2800" b="1" i="0" u="none" strike="noStrike" cap="none" spc="0" normalizeH="0" baseline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2" indent="-457200" algn="just" defTabSz="914400" rtl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charset="0"/>
              <a:buChar char="n"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连续无故障运行时间：MTTF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2" indent="-457200" algn="just" defTabSz="914400" rtl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charset="0"/>
              <a:buChar char="n"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平均故障修复时间：MTTR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rtlCol="0"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计算机系统的性能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指标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rtlCol="0"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计算机系统的性能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指标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4442"/>
          <a:stretch>
            <a:fillRect/>
          </a:stretch>
        </p:blipFill>
        <p:spPr>
          <a:xfrm>
            <a:off x="683895" y="1268730"/>
            <a:ext cx="7708900" cy="3712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3145" y="5384800"/>
            <a:ext cx="685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MTTF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mean time to fault</a:t>
            </a:r>
            <a:r>
              <a:rPr lang="zh-CN" altLang="en-US">
                <a:solidFill>
                  <a:schemeClr val="tx1"/>
                </a:solidFill>
              </a:rPr>
              <a:t>；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MTBF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mean time between fault;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MTTR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mean time to repair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计算机的指令集系统结构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idx="1"/>
          </p:nvPr>
        </p:nvSpPr>
        <p:spPr>
          <a:xfrm>
            <a:off x="369570" y="1303655"/>
            <a:ext cx="8380730" cy="5034280"/>
          </a:xfrm>
          <a:noFill/>
          <a:ln>
            <a:noFill/>
          </a:ln>
        </p:spPr>
        <p:txBody>
          <a:bodyPr/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字长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：确定机器能一次性处理的二进制代码的位数；</a:t>
            </a:r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数据表示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：硬件能直接识别和处理的数据类型机器表示、存储和读写方式；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指令系统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：各指令的功能、格式、长度、排序和控制；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寻址方式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：确定最小可寻址单位、种类、有效地址计算；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寄存器组织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：通用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专用寄存器数量、表示和使用；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存储系统组织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：内存的编址单位、方式、容量、空间；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中断机构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：中断的分类、分级、中断处理程序、流程；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与主机连接和使用方式、流量和控制；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计算机的运行状态（模式）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定义和切换，保护方式和机构。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计算机组成设计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idx="1"/>
          </p:nvPr>
        </p:nvSpPr>
        <p:spPr>
          <a:xfrm>
            <a:off x="514985" y="1413510"/>
            <a:ext cx="8114030" cy="4398010"/>
          </a:xfrm>
          <a:noFill/>
          <a:ln>
            <a:noFill/>
          </a:ln>
        </p:spPr>
        <p:txBody>
          <a:bodyPr/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数据通路宽度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：数据总线一次能并行传送信息的位数；</a:t>
            </a:r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专用部件设置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：乘除法、浮点、多媒体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操作对硬件的共享程度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：分时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共享；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功能部件的并行度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：重叠、流水、分布式控制和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处理；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控制机构的组成方式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：组合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微程序、单机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多机；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缓冲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和顺序控制</a:t>
            </a: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：缓冲设置、时间处理顺序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预估、预判技术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：预测、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预取；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eaLnBrk="1" latinLnBrk="0" hangingPunct="1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可靠性技术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：冗余、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容错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350" y="5737225"/>
            <a:ext cx="8114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计算机的实现：物理实现，物理结构和器件，组装</a:t>
            </a:r>
            <a:endParaRPr lang="zh-CN" altLang="en-US" sz="28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550" y="2060575"/>
            <a:ext cx="7772400" cy="1944688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第1章 概论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系统结构、组成与实现相互影响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idx="1"/>
          </p:nvPr>
        </p:nvSpPr>
        <p:spPr>
          <a:xfrm>
            <a:off x="514985" y="1413510"/>
            <a:ext cx="8114030" cy="4637405"/>
          </a:xfrm>
          <a:noFill/>
          <a:ln>
            <a:noFill/>
          </a:ln>
        </p:spPr>
        <p:txBody>
          <a:bodyPr/>
          <a:p>
            <a:pPr algn="just" eaLnBrk="1" latinLnBrk="0" hangingPunct="1">
              <a:spcBef>
                <a:spcPts val="1800"/>
              </a:spcBef>
              <a:buSzTx/>
            </a:pP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相同结构的计算机因速度不同采用不同的组成；</a:t>
            </a:r>
            <a:endParaRPr lang="zh-CN" alt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latinLnBrk="0" hangingPunct="1">
              <a:spcBef>
                <a:spcPts val="1200"/>
              </a:spcBef>
              <a:buClr>
                <a:srgbClr val="0A85FF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相同指令序列：可顺序或重叠执行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latinLnBrk="0" hangingPunct="1">
              <a:spcBef>
                <a:spcPts val="1200"/>
              </a:spcBef>
              <a:buClr>
                <a:srgbClr val="0A85FF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乘法运算：可用专门的乘法器或加法</a:t>
            </a:r>
            <a:r>
              <a:rPr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移位实现；</a:t>
            </a:r>
            <a:endParaRPr lang="zh-CN" altLang="en-US" sz="24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latinLnBrk="0" hangingPunct="1">
              <a:spcBef>
                <a:spcPts val="1800"/>
              </a:spcBef>
              <a:buSzTx/>
            </a:pP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同一种组成可以有不同的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实现；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latinLnBrk="0" hangingPunct="1">
              <a:spcBef>
                <a:spcPts val="1200"/>
              </a:spcBef>
              <a:buSzTx/>
            </a:pP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主存可以用DDR或FLASH，取决于性价比和器件；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latinLnBrk="0" hangingPunct="1">
              <a:spcBef>
                <a:spcPts val="1800"/>
              </a:spcBef>
              <a:buSzTx/>
            </a:pP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不同的系统结构采用不同的组成技术；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latinLnBrk="0" hangingPunct="1">
              <a:spcBef>
                <a:spcPts val="1200"/>
              </a:spcBef>
              <a:buSzTx/>
            </a:pP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面向寄存器的组成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0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latinLnBrk="0" hangingPunct="1">
              <a:spcBef>
                <a:spcPts val="1200"/>
              </a:spcBef>
              <a:buSzTx/>
            </a:pP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面向主存的组成</a:t>
            </a:r>
            <a:endParaRPr lang="zh-CN" altLang="en-US" sz="20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1" latinLnBrk="0" hangingPunct="1">
              <a:spcBef>
                <a:spcPts val="1800"/>
              </a:spcBef>
              <a:buSzTx/>
            </a:pP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计算机组成也会影响系统结构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1026"/>
          <p:cNvSpPr>
            <a:spLocks noGrp="1"/>
          </p:cNvSpPr>
          <p:nvPr>
            <p:ph type="body" idx="4294967295"/>
          </p:nvPr>
        </p:nvSpPr>
        <p:spPr>
          <a:xfrm>
            <a:off x="376238" y="1341438"/>
            <a:ext cx="8258175" cy="9763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0" indent="0"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600" b="0" dirty="0">
                <a:solidFill>
                  <a:schemeClr val="tx1"/>
                </a:solidFill>
              </a:rPr>
              <a:t>    系列机是指一个厂家生产的，具有</a:t>
            </a:r>
            <a:r>
              <a:rPr lang="zh-CN" altLang="en-US" sz="2600" b="0" dirty="0">
                <a:solidFill>
                  <a:srgbClr val="FF0000"/>
                </a:solidFill>
              </a:rPr>
              <a:t>相同的系统结构</a:t>
            </a:r>
            <a:r>
              <a:rPr lang="zh-CN" altLang="en-US" sz="2600" b="0" dirty="0">
                <a:solidFill>
                  <a:schemeClr val="tx1"/>
                </a:solidFill>
              </a:rPr>
              <a:t>，但具有</a:t>
            </a:r>
            <a:r>
              <a:rPr lang="zh-CN" altLang="en-US" sz="2600" b="0" dirty="0">
                <a:solidFill>
                  <a:srgbClr val="FF0000"/>
                </a:solidFill>
              </a:rPr>
              <a:t>不同组成和实现</a:t>
            </a:r>
            <a:r>
              <a:rPr lang="zh-CN" altLang="en-US" sz="2600" b="0" dirty="0">
                <a:solidFill>
                  <a:schemeClr val="tx1"/>
                </a:solidFill>
              </a:rPr>
              <a:t>的一系列不同型号的机器。</a:t>
            </a:r>
            <a:endParaRPr lang="zh-CN" altLang="en-US" sz="2600" b="0" dirty="0">
              <a:solidFill>
                <a:schemeClr val="tx1"/>
              </a:solidFill>
            </a:endParaRPr>
          </a:p>
        </p:txBody>
      </p:sp>
      <p:sp>
        <p:nvSpPr>
          <p:cNvPr id="46083" name="Rectangle 1027"/>
          <p:cNvSpPr>
            <a:spLocks noGrp="1"/>
          </p:cNvSpPr>
          <p:nvPr>
            <p:ph type="title" idx="4294967295"/>
          </p:nvPr>
        </p:nvSpPr>
        <p:spPr>
          <a:xfrm>
            <a:off x="174625" y="333375"/>
            <a:ext cx="7772400" cy="792163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txBody>
          <a:bodyPr vert="horz" rtlCol="0">
            <a:normAutofit/>
          </a:bodyPr>
          <a:lstStyle/>
          <a:p>
            <a:pPr marL="0" marR="0" lvl="0" algn="l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系列机和软件兼容</a:t>
            </a:r>
            <a:endParaRPr kumimoji="0" lang="zh-CN" altLang="en-US" sz="3600" b="1" i="0" u="none" strike="noStrike" cap="none" spc="0" normalizeH="0" baseline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59336" y="2778125"/>
            <a:ext cx="3776664" cy="309245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向上（下）兼容指的是按某档次机器编制的程序，不加修改就能运行在比它更高（低）档的机器上；</a:t>
            </a:r>
            <a:endParaRPr kumimoji="0" lang="en-US" altLang="zh-CN" sz="2000" b="0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向前（后）兼容是指按某个时期投入市场的某种型号机器编制的程序，不加修改就能运行在它之前（后）投入市场的机器上。 </a:t>
            </a:r>
            <a:endParaRPr kumimoji="0" lang="zh-CN" altLang="en-US" sz="2000" b="0" i="0" u="none" strike="noStrike" kern="1200" cap="none" spc="0" normalizeH="0" baseline="0" noProof="0" dirty="0"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6084" name="图片 2"/>
          <p:cNvPicPr>
            <a:picLocks noChangeAspect="1"/>
          </p:cNvPicPr>
          <p:nvPr/>
        </p:nvPicPr>
        <p:blipFill>
          <a:blip r:embed="rId1"/>
          <a:srcRect r="5228"/>
          <a:stretch>
            <a:fillRect/>
          </a:stretch>
        </p:blipFill>
        <p:spPr>
          <a:xfrm>
            <a:off x="508000" y="2778125"/>
            <a:ext cx="4351338" cy="3092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设计</a:t>
            </a:r>
            <a:r>
              <a:rPr lang="zh-CN" altLang="en-US"/>
              <a:t>思路</a:t>
            </a:r>
            <a:endParaRPr lang="zh-CN" altLang="en-US"/>
          </a:p>
          <a:p>
            <a:pPr lvl="1" latinLnBrk="0">
              <a:spcBef>
                <a:spcPts val="1800"/>
              </a:spcBef>
            </a:pPr>
            <a:r>
              <a:rPr lang="zh-CN" altLang="en-US" sz="2400"/>
              <a:t>自上而下；</a:t>
            </a:r>
            <a:endParaRPr lang="zh-CN" altLang="en-US" sz="2400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自下而上；</a:t>
            </a:r>
            <a:endParaRPr lang="zh-CN" altLang="en-US" sz="2400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由中间开始</a:t>
            </a:r>
            <a:endParaRPr lang="zh-CN" altLang="en-US" sz="2400"/>
          </a:p>
          <a:p>
            <a:pPr lvl="2" latinLnBrk="0">
              <a:spcBef>
                <a:spcPts val="1200"/>
              </a:spcBef>
            </a:pPr>
            <a:r>
              <a:rPr lang="zh-CN" altLang="en-US" sz="2055">
                <a:solidFill>
                  <a:srgbClr val="0000FF"/>
                </a:solidFill>
              </a:rPr>
              <a:t>进行合理的软硬件功能划分；</a:t>
            </a:r>
            <a:endParaRPr lang="zh-CN" altLang="en-US" sz="2055">
              <a:solidFill>
                <a:srgbClr val="0000FF"/>
              </a:solidFill>
            </a:endParaRPr>
          </a:p>
          <a:p>
            <a:pPr lvl="2" latinLnBrk="0">
              <a:spcBef>
                <a:spcPts val="1200"/>
              </a:spcBef>
            </a:pPr>
            <a:r>
              <a:rPr lang="zh-CN" altLang="en-US" sz="2055">
                <a:solidFill>
                  <a:srgbClr val="0000FF"/>
                </a:solidFill>
              </a:rPr>
              <a:t>软件和硬件并行</a:t>
            </a:r>
            <a:r>
              <a:rPr lang="zh-CN" altLang="en-US" sz="2055">
                <a:solidFill>
                  <a:srgbClr val="0000FF"/>
                </a:solidFill>
              </a:rPr>
              <a:t>设计</a:t>
            </a:r>
            <a:endParaRPr lang="zh-CN" altLang="en-US" sz="2055">
              <a:solidFill>
                <a:srgbClr val="0000FF"/>
              </a:solidFill>
            </a:endParaRPr>
          </a:p>
          <a:p>
            <a:pPr lvl="2" latinLnBrk="0">
              <a:spcBef>
                <a:spcPts val="1200"/>
              </a:spcBef>
            </a:pPr>
            <a:endParaRPr lang="zh-CN" altLang="en-US" sz="2055">
              <a:solidFill>
                <a:srgbClr val="0000FF"/>
              </a:solidFill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95605" y="260985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结构设计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硬件和软件实现的</a:t>
            </a:r>
            <a:r>
              <a:rPr lang="zh-CN" altLang="en-US"/>
              <a:t>不同</a:t>
            </a:r>
            <a:endParaRPr lang="zh-CN" altLang="en-US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机器的性能和速度；</a:t>
            </a:r>
            <a:endParaRPr lang="zh-CN" altLang="en-US" sz="2400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硬件成本和利用率；</a:t>
            </a:r>
            <a:endParaRPr lang="zh-CN" altLang="en-US" sz="2400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系统的灵活性和适应性；</a:t>
            </a:r>
            <a:endParaRPr lang="zh-CN" altLang="en-US" sz="2400"/>
          </a:p>
          <a:p>
            <a:pPr lvl="0" latinLnBrk="0">
              <a:spcBef>
                <a:spcPts val="1800"/>
              </a:spcBef>
            </a:pPr>
            <a:r>
              <a:rPr lang="zh-CN" altLang="en-US"/>
              <a:t>软硬件取舍的基本原则</a:t>
            </a:r>
            <a:endParaRPr lang="zh-CN" altLang="en-US"/>
          </a:p>
          <a:p>
            <a:pPr lvl="1" algn="l" latinLnBrk="0">
              <a:spcBef>
                <a:spcPts val="1200"/>
              </a:spcBef>
              <a:buSzTx/>
            </a:pPr>
            <a:r>
              <a:rPr lang="zh-CN" altLang="en-US" sz="2400">
                <a:cs typeface="+mn-ea"/>
              </a:rPr>
              <a:t>性价比：研发费用和重复生产</a:t>
            </a:r>
            <a:r>
              <a:rPr lang="zh-CN" altLang="en-US" sz="2400">
                <a:cs typeface="+mn-ea"/>
              </a:rPr>
              <a:t>费用；</a:t>
            </a:r>
            <a:endParaRPr lang="zh-CN" altLang="en-US" sz="2400">
              <a:cs typeface="+mn-ea"/>
            </a:endParaRPr>
          </a:p>
          <a:p>
            <a:pPr lvl="1" algn="l" latinLnBrk="0">
              <a:spcBef>
                <a:spcPts val="1200"/>
              </a:spcBef>
              <a:buSzTx/>
            </a:pPr>
            <a:r>
              <a:rPr lang="zh-CN" altLang="en-US" sz="2400">
                <a:cs typeface="+mn-ea"/>
              </a:rPr>
              <a:t>可灵活扩展：各种组成和实现</a:t>
            </a:r>
            <a:r>
              <a:rPr lang="zh-CN" altLang="en-US" sz="2400">
                <a:cs typeface="+mn-ea"/>
              </a:rPr>
              <a:t>技术</a:t>
            </a:r>
            <a:endParaRPr lang="zh-CN" altLang="en-US" sz="2400">
              <a:cs typeface="+mn-ea"/>
            </a:endParaRPr>
          </a:p>
          <a:p>
            <a:pPr lvl="1" algn="l" latinLnBrk="0">
              <a:spcBef>
                <a:spcPts val="1200"/>
              </a:spcBef>
              <a:buSzTx/>
            </a:pPr>
            <a:r>
              <a:rPr lang="zh-CN" altLang="en-US" sz="2400">
                <a:cs typeface="+mn-ea"/>
              </a:rPr>
              <a:t>尽可能缩小语义</a:t>
            </a:r>
            <a:r>
              <a:rPr lang="zh-CN" altLang="en-US" sz="2400">
                <a:cs typeface="+mn-ea"/>
              </a:rPr>
              <a:t>差距：</a:t>
            </a:r>
            <a:endParaRPr lang="zh-CN" altLang="en-US" sz="2400">
              <a:cs typeface="+mn-ea"/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95605" y="260985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软硬件取舍的基本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原则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03350"/>
            <a:ext cx="8229600" cy="4723130"/>
          </a:xfrm>
        </p:spPr>
        <p:txBody>
          <a:bodyPr/>
          <a:p>
            <a:r>
              <a:rPr lang="zh-CN" altLang="en-US"/>
              <a:t>系统结构设计应解决</a:t>
            </a:r>
            <a:r>
              <a:rPr lang="zh-CN" altLang="en-US"/>
              <a:t>好软件的可</a:t>
            </a:r>
            <a:r>
              <a:rPr lang="zh-CN" altLang="en-US"/>
              <a:t>移植性</a:t>
            </a:r>
            <a:endParaRPr lang="zh-CN" altLang="en-US"/>
          </a:p>
          <a:p>
            <a:pPr lvl="1" latinLnBrk="0">
              <a:spcBef>
                <a:spcPts val="600"/>
              </a:spcBef>
            </a:pPr>
            <a:r>
              <a:rPr lang="zh-CN" altLang="en-US" sz="2400"/>
              <a:t>统一高级</a:t>
            </a:r>
            <a:r>
              <a:rPr lang="zh-CN" altLang="en-US" sz="2400"/>
              <a:t>语言；</a:t>
            </a:r>
            <a:endParaRPr lang="zh-CN" altLang="en-US" sz="2400"/>
          </a:p>
          <a:p>
            <a:pPr lvl="1" latinLnBrk="0">
              <a:spcBef>
                <a:spcPts val="600"/>
              </a:spcBef>
            </a:pPr>
            <a:r>
              <a:rPr lang="zh-CN" altLang="en-US" sz="2400"/>
              <a:t>采用</a:t>
            </a:r>
            <a:r>
              <a:rPr lang="zh-CN" altLang="en-US" sz="2400"/>
              <a:t>系列机；</a:t>
            </a:r>
            <a:endParaRPr lang="zh-CN" altLang="en-US" sz="2400"/>
          </a:p>
          <a:p>
            <a:pPr lvl="1" latinLnBrk="0">
              <a:spcBef>
                <a:spcPts val="600"/>
              </a:spcBef>
            </a:pPr>
            <a:r>
              <a:rPr lang="zh-CN" altLang="en-US" sz="2400"/>
              <a:t>虚拟化</a:t>
            </a:r>
            <a:r>
              <a:rPr lang="zh-CN" altLang="en-US" sz="2400"/>
              <a:t>技术；</a:t>
            </a:r>
            <a:endParaRPr lang="zh-CN" altLang="en-US" sz="2400"/>
          </a:p>
          <a:p>
            <a:pPr lvl="0" latinLnBrk="0">
              <a:spcBef>
                <a:spcPts val="1800"/>
              </a:spcBef>
            </a:pPr>
            <a:r>
              <a:rPr lang="zh-CN" altLang="en-US"/>
              <a:t>应用推动系统结构</a:t>
            </a:r>
            <a:r>
              <a:rPr lang="zh-CN" altLang="en-US"/>
              <a:t>发展</a:t>
            </a:r>
            <a:endParaRPr lang="zh-CN" altLang="en-US"/>
          </a:p>
          <a:p>
            <a:pPr lvl="1" algn="l" latinLnBrk="0">
              <a:spcBef>
                <a:spcPts val="600"/>
              </a:spcBef>
              <a:buSzTx/>
            </a:pPr>
            <a:r>
              <a:rPr lang="zh-CN" altLang="en-US" sz="2400">
                <a:cs typeface="+mn-ea"/>
              </a:rPr>
              <a:t>多功能通用机；</a:t>
            </a:r>
            <a:endParaRPr lang="zh-CN" altLang="en-US" sz="2400">
              <a:cs typeface="+mn-ea"/>
            </a:endParaRPr>
          </a:p>
          <a:p>
            <a:pPr lvl="1" algn="l" latinLnBrk="0">
              <a:spcBef>
                <a:spcPts val="600"/>
              </a:spcBef>
              <a:buSzTx/>
            </a:pPr>
            <a:r>
              <a:rPr lang="zh-CN" altLang="en-US" sz="2400">
                <a:cs typeface="+mn-ea"/>
              </a:rPr>
              <a:t>数据、信息、知识和智能处理需求</a:t>
            </a:r>
            <a:endParaRPr lang="zh-CN" altLang="en-US" sz="2400">
              <a:cs typeface="+mn-ea"/>
            </a:endParaRPr>
          </a:p>
          <a:p>
            <a:pPr lvl="0" algn="l" latinLnBrk="0">
              <a:spcBef>
                <a:spcPts val="1800"/>
              </a:spcBef>
              <a:buSzTx/>
            </a:pPr>
            <a:r>
              <a:rPr lang="zh-CN" altLang="en-US" sz="2800"/>
              <a:t>器件加速系统结构的</a:t>
            </a:r>
            <a:r>
              <a:rPr lang="zh-CN" altLang="en-US" sz="2800"/>
              <a:t>发展</a:t>
            </a:r>
            <a:endParaRPr lang="zh-CN" altLang="en-US" sz="2800"/>
          </a:p>
          <a:p>
            <a:pPr lvl="1" algn="l" latinLnBrk="0">
              <a:spcBef>
                <a:spcPts val="600"/>
              </a:spcBef>
              <a:buSzTx/>
            </a:pPr>
            <a:r>
              <a:rPr lang="zh-CN" altLang="en-US" sz="2400">
                <a:cs typeface="+mn-ea"/>
              </a:rPr>
              <a:t>集成电路发展对并行计算和存储技术的</a:t>
            </a:r>
            <a:r>
              <a:rPr lang="zh-CN" altLang="en-US" sz="2400">
                <a:cs typeface="+mn-ea"/>
              </a:rPr>
              <a:t>推动；</a:t>
            </a:r>
            <a:endParaRPr lang="zh-CN" altLang="en-US" sz="2400">
              <a:cs typeface="+mn-ea"/>
            </a:endParaRPr>
          </a:p>
          <a:p>
            <a:pPr lvl="1" algn="l" latinLnBrk="0">
              <a:spcBef>
                <a:spcPts val="600"/>
              </a:spcBef>
              <a:buSzTx/>
            </a:pPr>
            <a:r>
              <a:rPr lang="zh-CN" altLang="en-US" sz="2400">
                <a:cs typeface="+mn-ea"/>
                <a:sym typeface="+mn-ea"/>
              </a:rPr>
              <a:t>集成电路发展对软件和算法实现的</a:t>
            </a:r>
            <a:r>
              <a:rPr lang="zh-CN" altLang="en-US" sz="2400">
                <a:cs typeface="+mn-ea"/>
                <a:sym typeface="+mn-ea"/>
              </a:rPr>
              <a:t>影响</a:t>
            </a:r>
            <a:endParaRPr lang="zh-CN" altLang="en-US" sz="2400">
              <a:cs typeface="+mn-ea"/>
              <a:sym typeface="+mn-ea"/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95605" y="260985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影响计算机系统结构设计的主要因素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787900" y="2061210"/>
            <a:ext cx="3960495" cy="1836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并行性的</a:t>
            </a:r>
            <a:r>
              <a:rPr lang="zh-CN" altLang="en-US"/>
              <a:t>概念</a:t>
            </a:r>
            <a:endParaRPr lang="zh-CN" altLang="en-US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可同时运算或操作：</a:t>
            </a:r>
            <a:r>
              <a:rPr lang="zh-CN" altLang="en-US" sz="2400">
                <a:sym typeface="+mn-ea"/>
              </a:rPr>
              <a:t>同时性和并发性</a:t>
            </a:r>
            <a:r>
              <a:rPr lang="zh-CN" altLang="en-US" sz="2400"/>
              <a:t>；</a:t>
            </a:r>
            <a:endParaRPr lang="zh-CN" altLang="en-US" sz="2400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同时性：两个或多个事件</a:t>
            </a:r>
            <a:r>
              <a:rPr lang="zh-CN" altLang="en-US" sz="2400"/>
              <a:t>在同一时刻</a:t>
            </a:r>
            <a:r>
              <a:rPr lang="zh-CN" altLang="en-US" sz="2400"/>
              <a:t>发生；</a:t>
            </a:r>
            <a:endParaRPr lang="zh-CN" altLang="en-US" sz="2400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并发性：</a:t>
            </a:r>
            <a:r>
              <a:rPr lang="zh-CN" altLang="en-US" sz="2400">
                <a:sym typeface="+mn-ea"/>
              </a:rPr>
              <a:t>两个或多个事件在同一时间间隔发生</a:t>
            </a:r>
            <a:endParaRPr lang="zh-CN" altLang="en-US" sz="2400"/>
          </a:p>
          <a:p>
            <a:pPr lvl="0" latinLnBrk="0">
              <a:spcBef>
                <a:spcPts val="1800"/>
              </a:spcBef>
            </a:pPr>
            <a:r>
              <a:rPr lang="zh-CN" altLang="en-US"/>
              <a:t>并行性的</a:t>
            </a:r>
            <a:r>
              <a:rPr lang="zh-CN" altLang="en-US"/>
              <a:t>分级：</a:t>
            </a:r>
            <a:endParaRPr lang="zh-CN" altLang="en-US"/>
          </a:p>
          <a:p>
            <a:pPr lvl="1" algn="l" latinLnBrk="0">
              <a:spcBef>
                <a:spcPts val="1200"/>
              </a:spcBef>
              <a:buSzTx/>
            </a:pPr>
            <a:r>
              <a:rPr lang="zh-CN" altLang="en-US" sz="2400">
                <a:cs typeface="+mn-ea"/>
              </a:rPr>
              <a:t>从执行程序：微操作级、指令级、进程级、</a:t>
            </a:r>
            <a:r>
              <a:rPr lang="zh-CN" altLang="en-US" sz="2400">
                <a:cs typeface="+mn-ea"/>
              </a:rPr>
              <a:t>作业级；</a:t>
            </a:r>
            <a:endParaRPr lang="zh-CN" altLang="en-US" sz="2400">
              <a:cs typeface="+mn-ea"/>
            </a:endParaRPr>
          </a:p>
          <a:p>
            <a:pPr lvl="1" algn="l" latinLnBrk="0">
              <a:spcBef>
                <a:spcPts val="1200"/>
              </a:spcBef>
              <a:buSzTx/>
            </a:pPr>
            <a:r>
              <a:rPr lang="zh-CN" altLang="en-US" sz="2400">
                <a:cs typeface="+mn-ea"/>
              </a:rPr>
              <a:t>从数据处理：字和位</a:t>
            </a:r>
            <a:r>
              <a:rPr lang="zh-CN" altLang="en-US" sz="2400">
                <a:cs typeface="+mn-ea"/>
              </a:rPr>
              <a:t>处理</a:t>
            </a:r>
            <a:endParaRPr lang="zh-CN" altLang="en-US" sz="2400">
              <a:cs typeface="+mn-ea"/>
            </a:endParaRPr>
          </a:p>
          <a:p>
            <a:pPr lvl="1" algn="l" latinLnBrk="0">
              <a:spcBef>
                <a:spcPts val="1200"/>
              </a:spcBef>
              <a:buSzTx/>
            </a:pPr>
            <a:r>
              <a:rPr lang="zh-CN" altLang="en-US" sz="2400">
                <a:cs typeface="+mn-ea"/>
              </a:rPr>
              <a:t>从信息处理和加工：存储器、</a:t>
            </a:r>
            <a:r>
              <a:rPr lang="zh-CN" altLang="en-US" sz="2400">
                <a:cs typeface="+mn-ea"/>
              </a:rPr>
              <a:t>处理器</a:t>
            </a:r>
            <a:endParaRPr lang="zh-CN" altLang="en-US" sz="2400">
              <a:cs typeface="+mn-ea"/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95605" y="260985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计算机系统结构的分类及其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发展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Make clear Concurrency vs. Parallelism</a:t>
            </a:r>
            <a:endParaRPr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2531" name="Picture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67043" y="1485265"/>
            <a:ext cx="8229600" cy="4392613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1457325"/>
            <a:ext cx="8724900" cy="4752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490538" y="309563"/>
            <a:ext cx="8281987" cy="708025"/>
          </a:xfrm>
          <a:noFill/>
          <a:ln>
            <a:noFill/>
          </a:ln>
        </p:spPr>
        <p:txBody>
          <a:bodyPr anchor="t" anchorCtr="0"/>
          <a:p>
            <a:pPr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Single Processor Performance</a:t>
            </a:r>
            <a:endParaRPr lang="en-GB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5" name="Text Box 4"/>
          <p:cNvSpPr txBox="1"/>
          <p:nvPr/>
        </p:nvSpPr>
        <p:spPr>
          <a:xfrm rot="5400000">
            <a:off x="8262938" y="504825"/>
            <a:ext cx="1390650" cy="369888"/>
          </a:xfrm>
          <a:prstGeom prst="rect">
            <a:avLst/>
          </a:prstGeom>
          <a:solidFill>
            <a:srgbClr val="C0C0C0"/>
          </a:solidFill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dirty="0">
                <a:solidFill>
                  <a:srgbClr val="0066FF"/>
                </a:solidFill>
                <a:latin typeface="Arial" panose="020B0604020202020204" pitchFamily="34" charset="0"/>
              </a:rPr>
              <a:t>Introduction</a:t>
            </a:r>
            <a:endParaRPr lang="en-US" altLang="zh-CN" dirty="0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28676" name="Text Box 8"/>
          <p:cNvSpPr txBox="1"/>
          <p:nvPr/>
        </p:nvSpPr>
        <p:spPr>
          <a:xfrm>
            <a:off x="2003425" y="4079875"/>
            <a:ext cx="1150938" cy="400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RISC</a:t>
            </a:r>
            <a:endParaRPr lang="en-GB" altLang="zh-CN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677" name="Straight Arrow Connector 8"/>
          <p:cNvCxnSpPr/>
          <p:nvPr/>
        </p:nvCxnSpPr>
        <p:spPr>
          <a:xfrm rot="-5400000" flipH="1">
            <a:off x="2579688" y="4543425"/>
            <a:ext cx="504825" cy="287338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678" name="Text Box 8"/>
          <p:cNvSpPr txBox="1"/>
          <p:nvPr/>
        </p:nvSpPr>
        <p:spPr>
          <a:xfrm>
            <a:off x="3960813" y="987425"/>
            <a:ext cx="3238500" cy="400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Move to multi-processor</a:t>
            </a:r>
            <a:endParaRPr lang="en-GB" altLang="zh-CN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679" name="Straight Arrow Connector 11"/>
          <p:cNvCxnSpPr/>
          <p:nvPr/>
        </p:nvCxnSpPr>
        <p:spPr>
          <a:xfrm>
            <a:off x="5580063" y="1277938"/>
            <a:ext cx="1152525" cy="865187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460" y="1617980"/>
            <a:ext cx="3389630" cy="2259965"/>
          </a:xfrm>
        </p:spPr>
        <p:txBody>
          <a:bodyPr/>
          <a:p>
            <a:r>
              <a:rPr lang="zh-CN" altLang="en-US"/>
              <a:t>实现并行的</a:t>
            </a:r>
            <a:r>
              <a:rPr lang="zh-CN" altLang="en-US"/>
              <a:t>途径</a:t>
            </a:r>
            <a:endParaRPr lang="zh-CN" altLang="en-US"/>
          </a:p>
          <a:p>
            <a:pPr lvl="1" latinLnBrk="0">
              <a:spcBef>
                <a:spcPts val="1200"/>
              </a:spcBef>
            </a:pPr>
            <a:r>
              <a:rPr lang="zh-CN" altLang="en-US" sz="2400">
                <a:sym typeface="+mn-ea"/>
              </a:rPr>
              <a:t>时间重叠</a:t>
            </a:r>
            <a:r>
              <a:rPr lang="zh-CN" altLang="en-US" sz="2400"/>
              <a:t>；</a:t>
            </a:r>
            <a:endParaRPr lang="zh-CN" altLang="en-US" sz="2400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资源</a:t>
            </a:r>
            <a:r>
              <a:rPr lang="zh-CN" altLang="en-US" sz="2400"/>
              <a:t>重复；</a:t>
            </a:r>
            <a:endParaRPr lang="zh-CN" altLang="en-US" sz="2400"/>
          </a:p>
          <a:p>
            <a:pPr lvl="1" latinLnBrk="0">
              <a:spcBef>
                <a:spcPts val="1200"/>
              </a:spcBef>
            </a:pPr>
            <a:r>
              <a:rPr lang="zh-CN" altLang="en-US" sz="2400"/>
              <a:t>资源</a:t>
            </a:r>
            <a:r>
              <a:rPr lang="zh-CN" altLang="en-US" sz="2400"/>
              <a:t>共享：</a:t>
            </a:r>
            <a:endParaRPr lang="zh-CN" altLang="en-US" sz="2400">
              <a:cs typeface="+mn-ea"/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95605" y="260985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计算机系统结构的分类及其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发展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1460" y="3975100"/>
            <a:ext cx="4608830" cy="2065020"/>
            <a:chOff x="5726" y="2565"/>
            <a:chExt cx="8390" cy="4389"/>
          </a:xfrm>
        </p:grpSpPr>
        <p:pic>
          <p:nvPicPr>
            <p:cNvPr id="101" name="图片 100"/>
            <p:cNvPicPr/>
            <p:nvPr/>
          </p:nvPicPr>
          <p:blipFill>
            <a:blip r:embed="rId1"/>
            <a:srcRect b="81617"/>
            <a:stretch>
              <a:fillRect/>
            </a:stretch>
          </p:blipFill>
          <p:spPr>
            <a:xfrm>
              <a:off x="5726" y="2565"/>
              <a:ext cx="8389" cy="92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" name="图片 10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726" y="3700"/>
              <a:ext cx="8390" cy="325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3563620" y="1701800"/>
            <a:ext cx="2661285" cy="1859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6443980" y="1672590"/>
            <a:ext cx="2329180" cy="1888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5003800" y="3975100"/>
            <a:ext cx="3907790" cy="2058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285615" y="3533140"/>
            <a:ext cx="143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0000FF"/>
                </a:solidFill>
                <a:latin typeface="+mn-lt"/>
                <a:ea typeface="+mn-lt"/>
              </a:rPr>
              <a:t>多处理器</a:t>
            </a:r>
            <a:endParaRPr lang="zh-CN" altLang="en-US">
              <a:solidFill>
                <a:srgbClr val="0000FF"/>
              </a:solidFill>
              <a:latin typeface="+mn-lt"/>
              <a:ea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04025" y="3547745"/>
            <a:ext cx="143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0000FF"/>
                </a:solidFill>
                <a:latin typeface="+mn-lt"/>
                <a:ea typeface="+mn-lt"/>
              </a:rPr>
              <a:t>多</a:t>
            </a:r>
            <a:r>
              <a:rPr lang="zh-CN" altLang="en-US">
                <a:solidFill>
                  <a:srgbClr val="0000FF"/>
                </a:solidFill>
                <a:latin typeface="+mn-lt"/>
                <a:ea typeface="+mn-lt"/>
              </a:rPr>
              <a:t>核</a:t>
            </a:r>
            <a:endParaRPr lang="zh-CN" altLang="en-US">
              <a:solidFill>
                <a:srgbClr val="0000FF"/>
              </a:solidFill>
              <a:latin typeface="+mn-lt"/>
              <a:ea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8875" y="6059170"/>
            <a:ext cx="143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0000FF"/>
                </a:solidFill>
                <a:latin typeface="+mn-lt"/>
                <a:ea typeface="+mn-lt"/>
              </a:rPr>
              <a:t>多核</a:t>
            </a:r>
            <a:r>
              <a:rPr lang="zh-CN" altLang="en-US">
                <a:solidFill>
                  <a:srgbClr val="0000FF"/>
                </a:solidFill>
                <a:latin typeface="+mn-lt"/>
                <a:ea typeface="+mn-lt"/>
              </a:rPr>
              <a:t>多线程</a:t>
            </a:r>
            <a:endParaRPr lang="zh-CN" altLang="en-US">
              <a:solidFill>
                <a:srgbClr val="0000FF"/>
              </a:solidFill>
              <a:latin typeface="+mn-lt"/>
              <a:ea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79930" y="6093460"/>
            <a:ext cx="143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0000FF"/>
                </a:solidFill>
                <a:latin typeface="+mn-lt"/>
                <a:ea typeface="+mn-lt"/>
              </a:rPr>
              <a:t>时间</a:t>
            </a:r>
            <a:r>
              <a:rPr lang="zh-CN" altLang="en-US">
                <a:solidFill>
                  <a:srgbClr val="0000FF"/>
                </a:solidFill>
                <a:latin typeface="+mn-lt"/>
                <a:ea typeface="+mn-lt"/>
              </a:rPr>
              <a:t>重叠</a:t>
            </a:r>
            <a:endParaRPr lang="zh-CN" altLang="en-US">
              <a:solidFill>
                <a:srgbClr val="0000FF"/>
              </a:solidFill>
              <a:latin typeface="+mn-lt"/>
              <a:ea typeface="+mn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线程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251460" y="1196975"/>
            <a:ext cx="8510270" cy="47974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线程和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硬件多线程</a:t>
            </a:r>
            <a:r>
              <a:rPr lang="zh-CN" altLang="en-US" sz="2400" dirty="0">
                <a:sym typeface="+mn-ea"/>
              </a:rPr>
              <a:t>；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多线程的好处：</a:t>
            </a:r>
            <a:endParaRPr lang="zh-CN" altLang="en-US" sz="2400" dirty="0"/>
          </a:p>
          <a:p>
            <a:pPr lvl="1" eaLnBrk="1" hangingPunct="1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）创建一个线程比创建一个进程的代价小。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）线程的切换比进程间切换的代价小。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充分利用多处理器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）数据共享。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）快速响应特性。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本章内容</a:t>
            </a:r>
            <a:endParaRPr lang="zh-CN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idx="1"/>
          </p:nvPr>
        </p:nvSpPr>
        <p:spPr>
          <a:xfrm>
            <a:off x="539750" y="1773238"/>
            <a:ext cx="7848600" cy="3886200"/>
          </a:xfrm>
          <a:noFill/>
          <a:ln>
            <a:noFill/>
          </a:ln>
        </p:spPr>
        <p:txBody>
          <a:bodyPr/>
          <a:p>
            <a:pPr algn="just" eaLnBrk="1" hangingPunct="1">
              <a:spcBef>
                <a:spcPts val="1800"/>
              </a:spcBef>
            </a:pPr>
            <a:r>
              <a:rPr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电子计算机与存储程序控制</a:t>
            </a:r>
            <a:endParaRPr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1800"/>
              </a:spcBef>
            </a:pPr>
            <a:r>
              <a:rPr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计算机的硬件组成</a:t>
            </a:r>
            <a:endParaRPr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1800"/>
              </a:spcBef>
            </a:pPr>
            <a:r>
              <a:rPr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计算机系统</a:t>
            </a:r>
            <a:endParaRPr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1800"/>
              </a:spcBef>
            </a:pPr>
            <a:r>
              <a:rPr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计算机的工作过程和主要性能指标</a:t>
            </a:r>
            <a:endParaRPr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SMT: simultaneous multithreading</a:t>
            </a:r>
            <a:br>
              <a:rPr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endParaRPr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579" name="Picture 3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57518" y="1412875"/>
            <a:ext cx="8229600" cy="3816350"/>
          </a:xfrm>
        </p:spPr>
      </p:pic>
      <p:sp>
        <p:nvSpPr>
          <p:cNvPr id="3" name="文本框 2"/>
          <p:cNvSpPr txBox="1"/>
          <p:nvPr/>
        </p:nvSpPr>
        <p:spPr>
          <a:xfrm>
            <a:off x="323215" y="5517515"/>
            <a:ext cx="849884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SMT: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在一个时钟周期内发射多个线程的指令到功能部件上执行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SMT的特点</a:t>
            </a:r>
            <a:endParaRPr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361950" y="1341120"/>
            <a:ext cx="8420100" cy="178816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Minimal resource replication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Provides instructions to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overlap memory latency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Separate threads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exploit idle resources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1200"/>
              </a:spcBef>
            </a:pPr>
            <a:endParaRPr 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eaLnBrk="1" hangingPunct="1">
              <a:spcBef>
                <a:spcPts val="1200"/>
              </a:spcBef>
            </a:pPr>
            <a:endParaRPr lang="zh-CN" altLang="en-US" sz="20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3129280"/>
            <a:ext cx="7096760" cy="2878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通过并行方式改进处理器的性能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2771" name="Group 3"/>
          <p:cNvGrpSpPr/>
          <p:nvPr/>
        </p:nvGrpSpPr>
        <p:grpSpPr>
          <a:xfrm>
            <a:off x="685800" y="1676400"/>
            <a:ext cx="7688263" cy="2368550"/>
            <a:chOff x="0" y="1115"/>
            <a:chExt cx="5514" cy="1689"/>
          </a:xfrm>
        </p:grpSpPr>
        <p:sp>
          <p:nvSpPr>
            <p:cNvPr id="32773" name="AutoShape 4"/>
            <p:cNvSpPr/>
            <p:nvPr/>
          </p:nvSpPr>
          <p:spPr>
            <a:xfrm>
              <a:off x="3909" y="1152"/>
              <a:ext cx="1501" cy="1472"/>
            </a:xfrm>
            <a:prstGeom prst="flowChartAlternateProcess">
              <a:avLst/>
            </a:prstGeom>
            <a:solidFill>
              <a:schemeClr val="accent1">
                <a:alpha val="59999"/>
              </a:schemeClr>
            </a:solidFill>
            <a:ln w="381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259077" name="Text Box 5"/>
            <p:cNvSpPr txBox="1">
              <a:spLocks noChangeArrowheads="1"/>
            </p:cNvSpPr>
            <p:nvPr/>
          </p:nvSpPr>
          <p:spPr bwMode="auto">
            <a:xfrm>
              <a:off x="3806" y="1121"/>
              <a:ext cx="1708" cy="45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altLang="zh-HK" b="1" u="sng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Dotum" pitchFamily="34" charset="-127"/>
                  <a:cs typeface="+mn-cs"/>
                </a:rPr>
                <a:t>2005+</a:t>
              </a:r>
              <a:endParaRPr kumimoji="0" lang="en-US" altLang="zh-HK" b="1" u="sng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altLang="zh-HK" b="1" u="sng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Dotum" pitchFamily="34" charset="-127"/>
                  <a:cs typeface="+mn-cs"/>
                </a:rPr>
                <a:t>Dual- and Multi-core</a:t>
              </a:r>
              <a:endParaRPr kumimoji="0" lang="en-US" altLang="zh-HK" b="1" u="sng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Dotum" pitchFamily="34" charset="-127"/>
                <a:cs typeface="+mn-cs"/>
              </a:endParaRPr>
            </a:p>
          </p:txBody>
        </p:sp>
        <p:sp>
          <p:nvSpPr>
            <p:cNvPr id="32775" name="AutoShape 6"/>
            <p:cNvSpPr/>
            <p:nvPr/>
          </p:nvSpPr>
          <p:spPr>
            <a:xfrm>
              <a:off x="4012" y="1795"/>
              <a:ext cx="1296" cy="419"/>
            </a:xfrm>
            <a:prstGeom prst="flowChartMerge">
              <a:avLst/>
            </a:prstGeom>
            <a:solidFill>
              <a:srgbClr val="0028D0">
                <a:alpha val="50195"/>
              </a:srgbClr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pic>
          <p:nvPicPr>
            <p:cNvPr id="32776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53" y="2125"/>
              <a:ext cx="911" cy="16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2777" name="Group 8"/>
            <p:cNvGrpSpPr/>
            <p:nvPr/>
          </p:nvGrpSpPr>
          <p:grpSpPr>
            <a:xfrm>
              <a:off x="4012" y="1507"/>
              <a:ext cx="1296" cy="528"/>
              <a:chOff x="4181" y="1016"/>
              <a:chExt cx="1296" cy="528"/>
            </a:xfrm>
          </p:grpSpPr>
          <p:sp>
            <p:nvSpPr>
              <p:cNvPr id="32805" name="Oval 9"/>
              <p:cNvSpPr/>
              <p:nvPr/>
            </p:nvSpPr>
            <p:spPr>
              <a:xfrm>
                <a:off x="4181" y="1016"/>
                <a:ext cx="1296" cy="528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2806" name="Rectangle 10"/>
              <p:cNvSpPr/>
              <p:nvPr/>
            </p:nvSpPr>
            <p:spPr>
              <a:xfrm>
                <a:off x="4421" y="1112"/>
                <a:ext cx="336" cy="336"/>
              </a:xfrm>
              <a:prstGeom prst="rect">
                <a:avLst/>
              </a:prstGeom>
              <a:solidFill>
                <a:schemeClr val="accent1">
                  <a:alpha val="7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pic>
            <p:nvPicPr>
              <p:cNvPr id="32807" name="Picture 11" descr="blurdi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3" y="1132"/>
                <a:ext cx="144" cy="1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808" name="Rectangle 12"/>
              <p:cNvSpPr/>
              <p:nvPr/>
            </p:nvSpPr>
            <p:spPr>
              <a:xfrm>
                <a:off x="4443" y="1276"/>
                <a:ext cx="144" cy="144"/>
              </a:xfrm>
              <a:prstGeom prst="rect">
                <a:avLst/>
              </a:prstGeom>
              <a:solidFill>
                <a:schemeClr val="tx1">
                  <a:alpha val="5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2809" name="Rectangle 13"/>
              <p:cNvSpPr/>
              <p:nvPr/>
            </p:nvSpPr>
            <p:spPr>
              <a:xfrm>
                <a:off x="4901" y="1112"/>
                <a:ext cx="336" cy="336"/>
              </a:xfrm>
              <a:prstGeom prst="rect">
                <a:avLst/>
              </a:prstGeom>
              <a:solidFill>
                <a:schemeClr val="accent1">
                  <a:alpha val="7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pic>
            <p:nvPicPr>
              <p:cNvPr id="32810" name="Picture 14" descr="blurdi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23" y="1132"/>
                <a:ext cx="144" cy="1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811" name="Rectangle 15"/>
              <p:cNvSpPr/>
              <p:nvPr/>
            </p:nvSpPr>
            <p:spPr>
              <a:xfrm>
                <a:off x="4923" y="1276"/>
                <a:ext cx="144" cy="144"/>
              </a:xfrm>
              <a:prstGeom prst="rect">
                <a:avLst/>
              </a:prstGeom>
              <a:solidFill>
                <a:schemeClr val="tx1">
                  <a:alpha val="5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pic>
            <p:nvPicPr>
              <p:cNvPr id="32812" name="Picture 16" descr="blurdi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87" y="1132"/>
                <a:ext cx="144" cy="1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813" name="Rectangle 17"/>
              <p:cNvSpPr/>
              <p:nvPr/>
            </p:nvSpPr>
            <p:spPr>
              <a:xfrm>
                <a:off x="4587" y="1276"/>
                <a:ext cx="144" cy="144"/>
              </a:xfrm>
              <a:prstGeom prst="rect">
                <a:avLst/>
              </a:prstGeom>
              <a:solidFill>
                <a:schemeClr val="tx1">
                  <a:alpha val="5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pic>
            <p:nvPicPr>
              <p:cNvPr id="32814" name="Picture 18" descr="blurdi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67" y="1132"/>
                <a:ext cx="144" cy="1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815" name="Rectangle 19"/>
              <p:cNvSpPr/>
              <p:nvPr/>
            </p:nvSpPr>
            <p:spPr>
              <a:xfrm>
                <a:off x="5067" y="1276"/>
                <a:ext cx="144" cy="144"/>
              </a:xfrm>
              <a:prstGeom prst="rect">
                <a:avLst/>
              </a:prstGeom>
              <a:solidFill>
                <a:schemeClr val="tx1">
                  <a:alpha val="5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</p:grpSp>
        <p:sp>
          <p:nvSpPr>
            <p:cNvPr id="259092" name="Rectangle 20"/>
            <p:cNvSpPr>
              <a:spLocks noChangeArrowheads="1"/>
            </p:cNvSpPr>
            <p:nvPr/>
          </p:nvSpPr>
          <p:spPr bwMode="auto">
            <a:xfrm>
              <a:off x="4124" y="2267"/>
              <a:ext cx="1074" cy="537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sm" len="sm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HK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Dotum" pitchFamily="34" charset="-127"/>
                  <a:cs typeface="+mn-cs"/>
                </a:rPr>
                <a:t>2-way SMP system</a:t>
              </a:r>
              <a:endParaRPr kumimoji="0" lang="en-US" altLang="zh-HK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HK" sz="12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Dotum" pitchFamily="34" charset="-127"/>
                  <a:cs typeface="+mn-cs"/>
                </a:rPr>
                <a:t>4 Cores</a:t>
              </a:r>
              <a:endParaRPr kumimoji="0" lang="en-US" altLang="zh-HK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HK" sz="12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Dotum" pitchFamily="34" charset="-127"/>
                  <a:cs typeface="+mn-cs"/>
                </a:rPr>
                <a:t>&gt;4 Threads</a:t>
              </a:r>
              <a:endParaRPr kumimoji="0" lang="en-US" altLang="zh-HK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Dotum" pitchFamily="34" charset="-127"/>
                <a:cs typeface="+mn-cs"/>
              </a:endParaRPr>
            </a:p>
          </p:txBody>
        </p:sp>
        <p:sp>
          <p:nvSpPr>
            <p:cNvPr id="32779" name="AutoShape 21"/>
            <p:cNvSpPr/>
            <p:nvPr/>
          </p:nvSpPr>
          <p:spPr>
            <a:xfrm>
              <a:off x="1954" y="1152"/>
              <a:ext cx="1501" cy="1472"/>
            </a:xfrm>
            <a:prstGeom prst="flowChartAlternateProcess">
              <a:avLst/>
            </a:prstGeom>
            <a:solidFill>
              <a:schemeClr val="accent1">
                <a:alpha val="59999"/>
              </a:schemeClr>
            </a:solidFill>
            <a:ln w="381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259094" name="Text Box 22"/>
            <p:cNvSpPr txBox="1">
              <a:spLocks noChangeArrowheads="1"/>
            </p:cNvSpPr>
            <p:nvPr/>
          </p:nvSpPr>
          <p:spPr bwMode="auto">
            <a:xfrm>
              <a:off x="1983" y="1115"/>
              <a:ext cx="1444" cy="45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altLang="zh-HK" b="1" u="sng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Dotum" pitchFamily="34" charset="-127"/>
                  <a:cs typeface="+mn-cs"/>
                </a:rPr>
                <a:t>2001</a:t>
              </a:r>
              <a:endParaRPr kumimoji="0" lang="en-US" altLang="zh-HK" b="1" u="sng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altLang="zh-HK" b="1" u="sng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Dotum" pitchFamily="34" charset="-127"/>
                  <a:cs typeface="+mn-cs"/>
                </a:rPr>
                <a:t>Hyper-Threading</a:t>
              </a:r>
              <a:endParaRPr kumimoji="0" lang="en-US" altLang="zh-HK" b="1" u="sng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Dotum" pitchFamily="34" charset="-127"/>
                <a:cs typeface="+mn-cs"/>
              </a:endParaRPr>
            </a:p>
          </p:txBody>
        </p:sp>
        <p:sp>
          <p:nvSpPr>
            <p:cNvPr id="32781" name="AutoShape 23"/>
            <p:cNvSpPr/>
            <p:nvPr/>
          </p:nvSpPr>
          <p:spPr>
            <a:xfrm>
              <a:off x="2057" y="1789"/>
              <a:ext cx="1296" cy="419"/>
            </a:xfrm>
            <a:prstGeom prst="flowChartMerge">
              <a:avLst/>
            </a:prstGeom>
            <a:solidFill>
              <a:srgbClr val="0028D0">
                <a:alpha val="50195"/>
              </a:srgbClr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pic>
          <p:nvPicPr>
            <p:cNvPr id="32782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" y="2125"/>
              <a:ext cx="911" cy="16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2783" name="Group 25"/>
            <p:cNvGrpSpPr/>
            <p:nvPr/>
          </p:nvGrpSpPr>
          <p:grpSpPr>
            <a:xfrm>
              <a:off x="2057" y="1501"/>
              <a:ext cx="1296" cy="528"/>
              <a:chOff x="2227" y="1010"/>
              <a:chExt cx="1296" cy="528"/>
            </a:xfrm>
          </p:grpSpPr>
          <p:sp>
            <p:nvSpPr>
              <p:cNvPr id="32798" name="Oval 26"/>
              <p:cNvSpPr/>
              <p:nvPr/>
            </p:nvSpPr>
            <p:spPr>
              <a:xfrm>
                <a:off x="2227" y="1010"/>
                <a:ext cx="1296" cy="528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2799" name="Rectangle 27"/>
              <p:cNvSpPr/>
              <p:nvPr/>
            </p:nvSpPr>
            <p:spPr>
              <a:xfrm>
                <a:off x="2467" y="1106"/>
                <a:ext cx="336" cy="336"/>
              </a:xfrm>
              <a:prstGeom prst="rect">
                <a:avLst/>
              </a:prstGeom>
              <a:solidFill>
                <a:schemeClr val="accent1">
                  <a:alpha val="7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pic>
            <p:nvPicPr>
              <p:cNvPr id="32800" name="Picture 28" descr="blurdi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67" y="1122"/>
                <a:ext cx="144" cy="1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801" name="Rectangle 29"/>
              <p:cNvSpPr/>
              <p:nvPr/>
            </p:nvSpPr>
            <p:spPr>
              <a:xfrm>
                <a:off x="2567" y="1266"/>
                <a:ext cx="144" cy="144"/>
              </a:xfrm>
              <a:prstGeom prst="rect">
                <a:avLst/>
              </a:prstGeom>
              <a:solidFill>
                <a:schemeClr val="tx1">
                  <a:alpha val="5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2802" name="Rectangle 30"/>
              <p:cNvSpPr/>
              <p:nvPr/>
            </p:nvSpPr>
            <p:spPr>
              <a:xfrm>
                <a:off x="2947" y="1106"/>
                <a:ext cx="336" cy="336"/>
              </a:xfrm>
              <a:prstGeom prst="rect">
                <a:avLst/>
              </a:prstGeom>
              <a:solidFill>
                <a:schemeClr val="accent1">
                  <a:alpha val="7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pic>
            <p:nvPicPr>
              <p:cNvPr id="32803" name="Picture 31" descr="blurdi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9" y="1122"/>
                <a:ext cx="144" cy="1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804" name="Rectangle 32"/>
              <p:cNvSpPr/>
              <p:nvPr/>
            </p:nvSpPr>
            <p:spPr>
              <a:xfrm>
                <a:off x="3049" y="1266"/>
                <a:ext cx="144" cy="144"/>
              </a:xfrm>
              <a:prstGeom prst="rect">
                <a:avLst/>
              </a:prstGeom>
              <a:solidFill>
                <a:schemeClr val="tx1">
                  <a:alpha val="5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</p:grpSp>
        <p:sp>
          <p:nvSpPr>
            <p:cNvPr id="259105" name="Rectangle 33"/>
            <p:cNvSpPr>
              <a:spLocks noChangeArrowheads="1"/>
            </p:cNvSpPr>
            <p:nvPr/>
          </p:nvSpPr>
          <p:spPr bwMode="auto">
            <a:xfrm>
              <a:off x="2168" y="2269"/>
              <a:ext cx="1074" cy="535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sm" len="sm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HK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Dotum" pitchFamily="34" charset="-127"/>
                  <a:cs typeface="+mn-cs"/>
                </a:rPr>
                <a:t>2-way SMP system</a:t>
              </a:r>
              <a:endParaRPr kumimoji="0" lang="en-US" altLang="zh-HK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HK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Dotum" pitchFamily="34" charset="-127"/>
                  <a:cs typeface="+mn-cs"/>
                </a:rPr>
                <a:t>2 Cores</a:t>
              </a:r>
              <a:endParaRPr kumimoji="0" lang="en-US" altLang="zh-HK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HK" sz="12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Dotum" pitchFamily="34" charset="-127"/>
                  <a:cs typeface="+mn-cs"/>
                </a:rPr>
                <a:t>4 Threads</a:t>
              </a:r>
              <a:endParaRPr kumimoji="0" lang="en-US" altLang="zh-HK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Dotum" pitchFamily="34" charset="-127"/>
                <a:cs typeface="+mn-cs"/>
              </a:endParaRPr>
            </a:p>
          </p:txBody>
        </p:sp>
        <p:sp>
          <p:nvSpPr>
            <p:cNvPr id="32785" name="AutoShape 34"/>
            <p:cNvSpPr/>
            <p:nvPr/>
          </p:nvSpPr>
          <p:spPr>
            <a:xfrm>
              <a:off x="0" y="1152"/>
              <a:ext cx="1501" cy="1472"/>
            </a:xfrm>
            <a:prstGeom prst="flowChartAlternateProcess">
              <a:avLst/>
            </a:prstGeom>
            <a:solidFill>
              <a:schemeClr val="accent1">
                <a:alpha val="59999"/>
              </a:schemeClr>
            </a:solidFill>
            <a:ln w="381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2786" name="AutoShape 35"/>
            <p:cNvSpPr/>
            <p:nvPr/>
          </p:nvSpPr>
          <p:spPr>
            <a:xfrm>
              <a:off x="103" y="1795"/>
              <a:ext cx="1296" cy="419"/>
            </a:xfrm>
            <a:prstGeom prst="flowChartMerge">
              <a:avLst/>
            </a:prstGeom>
            <a:solidFill>
              <a:srgbClr val="0028D0">
                <a:alpha val="50195"/>
              </a:srgbClr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pic>
          <p:nvPicPr>
            <p:cNvPr id="32787" name="Picture 3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4" y="2125"/>
              <a:ext cx="911" cy="16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9109" name="Text Box 37"/>
            <p:cNvSpPr txBox="1">
              <a:spLocks noChangeArrowheads="1"/>
            </p:cNvSpPr>
            <p:nvPr/>
          </p:nvSpPr>
          <p:spPr bwMode="auto">
            <a:xfrm>
              <a:off x="30" y="1121"/>
              <a:ext cx="1446" cy="60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altLang="zh-HK" b="1" u="sng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Dotum" pitchFamily="34" charset="-127"/>
                  <a:cs typeface="+mn-cs"/>
                </a:rPr>
                <a:t>1995</a:t>
              </a:r>
              <a:endParaRPr kumimoji="0" lang="en-US" altLang="zh-HK" b="1" u="sng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altLang="zh-HK" b="1" u="sng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Dotum" pitchFamily="34" charset="-127"/>
                  <a:cs typeface="+mn-cs"/>
                </a:rPr>
                <a:t>Multi-processing</a:t>
              </a:r>
              <a:endParaRPr kumimoji="0" lang="en-US" altLang="zh-HK" b="1" u="sng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endParaRPr kumimoji="0" lang="zh-HK" altLang="en-US" sz="14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Dotum" pitchFamily="34" charset="-127"/>
                <a:cs typeface="+mn-cs"/>
              </a:endParaRPr>
            </a:p>
          </p:txBody>
        </p:sp>
        <p:grpSp>
          <p:nvGrpSpPr>
            <p:cNvPr id="32789" name="Group 38"/>
            <p:cNvGrpSpPr/>
            <p:nvPr/>
          </p:nvGrpSpPr>
          <p:grpSpPr>
            <a:xfrm>
              <a:off x="103" y="1507"/>
              <a:ext cx="1296" cy="528"/>
              <a:chOff x="273" y="1016"/>
              <a:chExt cx="1296" cy="528"/>
            </a:xfrm>
          </p:grpSpPr>
          <p:sp>
            <p:nvSpPr>
              <p:cNvPr id="32793" name="Oval 39"/>
              <p:cNvSpPr/>
              <p:nvPr/>
            </p:nvSpPr>
            <p:spPr>
              <a:xfrm>
                <a:off x="273" y="1016"/>
                <a:ext cx="1296" cy="528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2794" name="Rectangle 40"/>
              <p:cNvSpPr/>
              <p:nvPr/>
            </p:nvSpPr>
            <p:spPr>
              <a:xfrm>
                <a:off x="513" y="1112"/>
                <a:ext cx="336" cy="336"/>
              </a:xfrm>
              <a:prstGeom prst="rect">
                <a:avLst/>
              </a:prstGeom>
              <a:solidFill>
                <a:schemeClr val="accent1">
                  <a:alpha val="7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pic>
            <p:nvPicPr>
              <p:cNvPr id="32795" name="Picture 41" descr="blurdi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7" y="1201"/>
                <a:ext cx="144" cy="1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96" name="Rectangle 42"/>
              <p:cNvSpPr/>
              <p:nvPr/>
            </p:nvSpPr>
            <p:spPr>
              <a:xfrm>
                <a:off x="993" y="1112"/>
                <a:ext cx="336" cy="336"/>
              </a:xfrm>
              <a:prstGeom prst="rect">
                <a:avLst/>
              </a:prstGeom>
              <a:solidFill>
                <a:schemeClr val="accent1">
                  <a:alpha val="70195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pic>
            <p:nvPicPr>
              <p:cNvPr id="32797" name="Picture 43" descr="blurdi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9" y="1197"/>
                <a:ext cx="144" cy="14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59116" name="Rectangle 44"/>
            <p:cNvSpPr>
              <a:spLocks noChangeArrowheads="1"/>
            </p:cNvSpPr>
            <p:nvPr/>
          </p:nvSpPr>
          <p:spPr bwMode="auto">
            <a:xfrm>
              <a:off x="214" y="2267"/>
              <a:ext cx="1073" cy="532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sm" len="sm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HK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Dotum" pitchFamily="34" charset="-127"/>
                  <a:cs typeface="+mn-cs"/>
                </a:rPr>
                <a:t>2-way SMP system</a:t>
              </a:r>
              <a:endParaRPr kumimoji="0" lang="en-US" altLang="zh-HK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HK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Dotum" pitchFamily="34" charset="-127"/>
                  <a:cs typeface="+mn-cs"/>
                </a:rPr>
                <a:t>2 Cores</a:t>
              </a:r>
              <a:endParaRPr kumimoji="0" lang="en-US" altLang="zh-HK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Dotum" pitchFamily="34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HK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Dotum" pitchFamily="34" charset="-127"/>
                  <a:cs typeface="+mn-cs"/>
                </a:rPr>
                <a:t>2 Threads</a:t>
              </a:r>
              <a:endParaRPr kumimoji="0" lang="en-US" altLang="zh-HK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Dotum" pitchFamily="34" charset="-127"/>
                <a:cs typeface="+mn-cs"/>
              </a:endParaRPr>
            </a:p>
          </p:txBody>
        </p:sp>
        <p:sp>
          <p:nvSpPr>
            <p:cNvPr id="259117" name="AutoShape 45"/>
            <p:cNvSpPr>
              <a:spLocks noChangeArrowheads="1"/>
            </p:cNvSpPr>
            <p:nvPr/>
          </p:nvSpPr>
          <p:spPr bwMode="auto">
            <a:xfrm>
              <a:off x="1537" y="1568"/>
              <a:ext cx="413" cy="718"/>
            </a:xfrm>
            <a:prstGeom prst="rightArrow">
              <a:avLst>
                <a:gd name="adj1" fmla="val 61454"/>
                <a:gd name="adj2" fmla="val 39227"/>
              </a:avLst>
            </a:prstGeom>
            <a:gradFill rotWithShape="1">
              <a:gsLst>
                <a:gs pos="0">
                  <a:schemeClr val="accent1">
                    <a:gamma/>
                    <a:shade val="95294"/>
                    <a:invGamma/>
                    <a:alpha val="50999"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38100" algn="ctr">
              <a:noFill/>
              <a:miter lim="800000"/>
              <a:head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118" name="AutoShape 46"/>
            <p:cNvSpPr>
              <a:spLocks noChangeArrowheads="1"/>
            </p:cNvSpPr>
            <p:nvPr/>
          </p:nvSpPr>
          <p:spPr bwMode="auto">
            <a:xfrm>
              <a:off x="3483" y="1568"/>
              <a:ext cx="413" cy="718"/>
            </a:xfrm>
            <a:prstGeom prst="rightArrow">
              <a:avLst>
                <a:gd name="adj1" fmla="val 61454"/>
                <a:gd name="adj2" fmla="val 39227"/>
              </a:avLst>
            </a:prstGeom>
            <a:gradFill rotWithShape="1">
              <a:gsLst>
                <a:gs pos="0">
                  <a:schemeClr val="accent1">
                    <a:gamma/>
                    <a:shade val="95294"/>
                    <a:invGamma/>
                    <a:alpha val="50999"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38100" algn="ctr">
              <a:noFill/>
              <a:miter lim="800000"/>
              <a:head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2772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43400"/>
            <a:ext cx="7696200" cy="1817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Intel多核技术的发展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4819" name="Group 3"/>
          <p:cNvGrpSpPr/>
          <p:nvPr/>
        </p:nvGrpSpPr>
        <p:grpSpPr>
          <a:xfrm>
            <a:off x="300038" y="3227388"/>
            <a:ext cx="1628775" cy="2324100"/>
            <a:chOff x="4218" y="1152"/>
            <a:chExt cx="1026" cy="1464"/>
          </a:xfrm>
        </p:grpSpPr>
        <p:sp>
          <p:nvSpPr>
            <p:cNvPr id="34862" name="Line 4"/>
            <p:cNvSpPr/>
            <p:nvPr/>
          </p:nvSpPr>
          <p:spPr>
            <a:xfrm>
              <a:off x="4731" y="2472"/>
              <a:ext cx="0" cy="144"/>
            </a:xfrm>
            <a:prstGeom prst="line">
              <a:avLst/>
            </a:prstGeom>
            <a:ln w="63500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4863" name="AutoShape 5"/>
            <p:cNvSpPr/>
            <p:nvPr/>
          </p:nvSpPr>
          <p:spPr>
            <a:xfrm>
              <a:off x="4218" y="1152"/>
              <a:ext cx="1026" cy="1308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lIns="82058" tIns="41029" rIns="82058" bIns="41029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34864" name="Group 6"/>
            <p:cNvGrpSpPr/>
            <p:nvPr/>
          </p:nvGrpSpPr>
          <p:grpSpPr>
            <a:xfrm>
              <a:off x="4263" y="1236"/>
              <a:ext cx="935" cy="1179"/>
              <a:chOff x="2259" y="1752"/>
              <a:chExt cx="935" cy="1179"/>
            </a:xfrm>
          </p:grpSpPr>
          <p:sp>
            <p:nvSpPr>
              <p:cNvPr id="135175" name="AutoShape 7"/>
              <p:cNvSpPr>
                <a:spLocks noChangeArrowheads="1"/>
              </p:cNvSpPr>
              <p:nvPr/>
            </p:nvSpPr>
            <p:spPr bwMode="gray">
              <a:xfrm>
                <a:off x="2262" y="2272"/>
                <a:ext cx="928" cy="414"/>
              </a:xfrm>
              <a:prstGeom prst="roundRect">
                <a:avLst>
                  <a:gd name="adj" fmla="val 16667"/>
                </a:avLst>
              </a:prstGeom>
              <a:solidFill>
                <a:srgbClr val="0000FF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Cache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5176" name="AutoShape 8"/>
              <p:cNvSpPr>
                <a:spLocks noChangeArrowheads="1"/>
              </p:cNvSpPr>
              <p:nvPr/>
            </p:nvSpPr>
            <p:spPr bwMode="gray">
              <a:xfrm>
                <a:off x="2260" y="2027"/>
                <a:ext cx="933" cy="21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Execution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4867" name="Group 9"/>
              <p:cNvGrpSpPr/>
              <p:nvPr/>
            </p:nvGrpSpPr>
            <p:grpSpPr>
              <a:xfrm>
                <a:off x="2259" y="1752"/>
                <a:ext cx="935" cy="240"/>
                <a:chOff x="2265" y="1752"/>
                <a:chExt cx="935" cy="240"/>
              </a:xfrm>
            </p:grpSpPr>
            <p:sp>
              <p:nvSpPr>
                <p:cNvPr id="135178" name="AutoShape 10"/>
                <p:cNvSpPr>
                  <a:spLocks noChangeArrowheads="1"/>
                </p:cNvSpPr>
                <p:nvPr/>
              </p:nvSpPr>
              <p:spPr bwMode="gray">
                <a:xfrm>
                  <a:off x="2265" y="1752"/>
                  <a:ext cx="443" cy="24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900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State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179" name="AutoShape 11"/>
                <p:cNvSpPr>
                  <a:spLocks noChangeArrowheads="1"/>
                </p:cNvSpPr>
                <p:nvPr/>
              </p:nvSpPr>
              <p:spPr bwMode="gray">
                <a:xfrm>
                  <a:off x="2757" y="1752"/>
                  <a:ext cx="443" cy="24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900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State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35180" name="AutoShape 12"/>
              <p:cNvSpPr>
                <a:spLocks noChangeArrowheads="1"/>
              </p:cNvSpPr>
              <p:nvPr/>
            </p:nvSpPr>
            <p:spPr bwMode="gray">
              <a:xfrm>
                <a:off x="2512" y="2721"/>
                <a:ext cx="429" cy="210"/>
              </a:xfrm>
              <a:prstGeom prst="roundRect">
                <a:avLst>
                  <a:gd name="adj" fmla="val 16667"/>
                </a:avLst>
              </a:prstGeom>
              <a:solidFill>
                <a:srgbClr val="FF00FF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Bus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4820" name="Group 13"/>
          <p:cNvGrpSpPr/>
          <p:nvPr/>
        </p:nvGrpSpPr>
        <p:grpSpPr>
          <a:xfrm>
            <a:off x="5862638" y="3227388"/>
            <a:ext cx="3200400" cy="2305050"/>
            <a:chOff x="1590" y="1104"/>
            <a:chExt cx="2016" cy="1452"/>
          </a:xfrm>
        </p:grpSpPr>
        <p:sp>
          <p:nvSpPr>
            <p:cNvPr id="34849" name="Line 14"/>
            <p:cNvSpPr/>
            <p:nvPr/>
          </p:nvSpPr>
          <p:spPr>
            <a:xfrm>
              <a:off x="2598" y="2412"/>
              <a:ext cx="0" cy="144"/>
            </a:xfrm>
            <a:prstGeom prst="line">
              <a:avLst/>
            </a:prstGeom>
            <a:ln w="63500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4850" name="Group 15"/>
            <p:cNvGrpSpPr/>
            <p:nvPr/>
          </p:nvGrpSpPr>
          <p:grpSpPr>
            <a:xfrm>
              <a:off x="1590" y="1104"/>
              <a:ext cx="2016" cy="1308"/>
              <a:chOff x="1590" y="1104"/>
              <a:chExt cx="2016" cy="1308"/>
            </a:xfrm>
          </p:grpSpPr>
          <p:sp>
            <p:nvSpPr>
              <p:cNvPr id="34851" name="AutoShape 16"/>
              <p:cNvSpPr/>
              <p:nvPr/>
            </p:nvSpPr>
            <p:spPr>
              <a:xfrm>
                <a:off x="1590" y="1104"/>
                <a:ext cx="2016" cy="1308"/>
              </a:xfrm>
              <a:prstGeom prst="roundRect">
                <a:avLst>
                  <a:gd name="adj" fmla="val 16667"/>
                </a:avLst>
              </a:prstGeom>
              <a:solidFill>
                <a:schemeClr val="bg2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82058" tIns="41029" rIns="82058" bIns="41029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grpSp>
            <p:nvGrpSpPr>
              <p:cNvPr id="34852" name="Group 17"/>
              <p:cNvGrpSpPr/>
              <p:nvPr/>
            </p:nvGrpSpPr>
            <p:grpSpPr>
              <a:xfrm>
                <a:off x="1636" y="1188"/>
                <a:ext cx="933" cy="1179"/>
                <a:chOff x="1636" y="1188"/>
                <a:chExt cx="933" cy="1179"/>
              </a:xfrm>
            </p:grpSpPr>
            <p:sp>
              <p:nvSpPr>
                <p:cNvPr id="135186" name="AutoShape 18"/>
                <p:cNvSpPr>
                  <a:spLocks noChangeArrowheads="1"/>
                </p:cNvSpPr>
                <p:nvPr/>
              </p:nvSpPr>
              <p:spPr bwMode="gray">
                <a:xfrm>
                  <a:off x="1639" y="1708"/>
                  <a:ext cx="928" cy="41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FF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Cache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187" name="AutoShape 19"/>
                <p:cNvSpPr>
                  <a:spLocks noChangeArrowheads="1"/>
                </p:cNvSpPr>
                <p:nvPr/>
              </p:nvSpPr>
              <p:spPr bwMode="gray">
                <a:xfrm>
                  <a:off x="1636" y="1463"/>
                  <a:ext cx="933" cy="21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0000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Execution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188" name="AutoShape 20"/>
                <p:cNvSpPr>
                  <a:spLocks noChangeArrowheads="1"/>
                </p:cNvSpPr>
                <p:nvPr/>
              </p:nvSpPr>
              <p:spPr bwMode="gray">
                <a:xfrm>
                  <a:off x="1882" y="1188"/>
                  <a:ext cx="443" cy="24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900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State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189" name="AutoShape 21"/>
                <p:cNvSpPr>
                  <a:spLocks noChangeArrowheads="1"/>
                </p:cNvSpPr>
                <p:nvPr/>
              </p:nvSpPr>
              <p:spPr bwMode="gray">
                <a:xfrm>
                  <a:off x="1888" y="2157"/>
                  <a:ext cx="429" cy="21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00FF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Bus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4853" name="Group 22"/>
              <p:cNvGrpSpPr/>
              <p:nvPr/>
            </p:nvGrpSpPr>
            <p:grpSpPr>
              <a:xfrm>
                <a:off x="2626" y="1188"/>
                <a:ext cx="933" cy="1179"/>
                <a:chOff x="2626" y="1188"/>
                <a:chExt cx="933" cy="1179"/>
              </a:xfrm>
            </p:grpSpPr>
            <p:sp>
              <p:nvSpPr>
                <p:cNvPr id="135191" name="AutoShape 23"/>
                <p:cNvSpPr>
                  <a:spLocks noChangeArrowheads="1"/>
                </p:cNvSpPr>
                <p:nvPr/>
              </p:nvSpPr>
              <p:spPr bwMode="gray">
                <a:xfrm>
                  <a:off x="2629" y="1708"/>
                  <a:ext cx="928" cy="41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FF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Cache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192" name="AutoShape 24"/>
                <p:cNvSpPr>
                  <a:spLocks noChangeArrowheads="1"/>
                </p:cNvSpPr>
                <p:nvPr/>
              </p:nvSpPr>
              <p:spPr bwMode="gray">
                <a:xfrm>
                  <a:off x="2626" y="1463"/>
                  <a:ext cx="933" cy="21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0000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Execution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193" name="AutoShape 25"/>
                <p:cNvSpPr>
                  <a:spLocks noChangeArrowheads="1"/>
                </p:cNvSpPr>
                <p:nvPr/>
              </p:nvSpPr>
              <p:spPr bwMode="gray">
                <a:xfrm>
                  <a:off x="2872" y="1188"/>
                  <a:ext cx="443" cy="24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900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State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194" name="AutoShape 26"/>
                <p:cNvSpPr>
                  <a:spLocks noChangeArrowheads="1"/>
                </p:cNvSpPr>
                <p:nvPr/>
              </p:nvSpPr>
              <p:spPr bwMode="gray">
                <a:xfrm>
                  <a:off x="2878" y="2157"/>
                  <a:ext cx="429" cy="21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00FF"/>
                </a:solidFill>
                <a:ln w="38100" algn="ctr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lIns="82058" tIns="41029" rIns="82058" bIns="41029" anchor="ctr"/>
                <a:lstStyle/>
                <a:p>
                  <a:pPr marL="0" marR="0" lvl="0" indent="0" algn="ctr" defTabSz="821055" rtl="0" eaLnBrk="0" fontAlgn="base" latinLnBrk="0" hangingPunct="0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Bus</a:t>
                  </a:r>
                  <a:endPara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34821" name="Group 27"/>
          <p:cNvGrpSpPr/>
          <p:nvPr/>
        </p:nvGrpSpPr>
        <p:grpSpPr>
          <a:xfrm>
            <a:off x="2219325" y="3227388"/>
            <a:ext cx="3352800" cy="2357437"/>
            <a:chOff x="264" y="1116"/>
            <a:chExt cx="2112" cy="1485"/>
          </a:xfrm>
        </p:grpSpPr>
        <p:sp>
          <p:nvSpPr>
            <p:cNvPr id="34834" name="Line 28"/>
            <p:cNvSpPr/>
            <p:nvPr/>
          </p:nvSpPr>
          <p:spPr>
            <a:xfrm>
              <a:off x="575" y="2601"/>
              <a:ext cx="1536" cy="0"/>
            </a:xfrm>
            <a:prstGeom prst="line">
              <a:avLst/>
            </a:prstGeom>
            <a:ln w="793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4835" name="Group 29"/>
            <p:cNvGrpSpPr/>
            <p:nvPr/>
          </p:nvGrpSpPr>
          <p:grpSpPr>
            <a:xfrm>
              <a:off x="264" y="1116"/>
              <a:ext cx="1026" cy="1464"/>
              <a:chOff x="264" y="1116"/>
              <a:chExt cx="1026" cy="1464"/>
            </a:xfrm>
          </p:grpSpPr>
          <p:sp>
            <p:nvSpPr>
              <p:cNvPr id="34843" name="Line 30"/>
              <p:cNvSpPr/>
              <p:nvPr/>
            </p:nvSpPr>
            <p:spPr>
              <a:xfrm>
                <a:off x="777" y="2436"/>
                <a:ext cx="0" cy="144"/>
              </a:xfrm>
              <a:prstGeom prst="line">
                <a:avLst/>
              </a:prstGeom>
              <a:ln w="63500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4844" name="AutoShape 31"/>
              <p:cNvSpPr/>
              <p:nvPr/>
            </p:nvSpPr>
            <p:spPr>
              <a:xfrm>
                <a:off x="264" y="1116"/>
                <a:ext cx="1026" cy="1308"/>
              </a:xfrm>
              <a:prstGeom prst="roundRect">
                <a:avLst>
                  <a:gd name="adj" fmla="val 16667"/>
                </a:avLst>
              </a:prstGeom>
              <a:solidFill>
                <a:schemeClr val="bg2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82058" tIns="41029" rIns="82058" bIns="41029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135200" name="AutoShape 32"/>
              <p:cNvSpPr>
                <a:spLocks noChangeArrowheads="1"/>
              </p:cNvSpPr>
              <p:nvPr/>
            </p:nvSpPr>
            <p:spPr bwMode="gray">
              <a:xfrm>
                <a:off x="313" y="1720"/>
                <a:ext cx="928" cy="414"/>
              </a:xfrm>
              <a:prstGeom prst="roundRect">
                <a:avLst>
                  <a:gd name="adj" fmla="val 16667"/>
                </a:avLst>
              </a:prstGeom>
              <a:solidFill>
                <a:srgbClr val="0000FF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Cache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5201" name="AutoShape 33"/>
              <p:cNvSpPr>
                <a:spLocks noChangeArrowheads="1"/>
              </p:cNvSpPr>
              <p:nvPr/>
            </p:nvSpPr>
            <p:spPr bwMode="gray">
              <a:xfrm>
                <a:off x="310" y="1475"/>
                <a:ext cx="933" cy="21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Execution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5202" name="AutoShape 34"/>
              <p:cNvSpPr>
                <a:spLocks noChangeArrowheads="1"/>
              </p:cNvSpPr>
              <p:nvPr/>
            </p:nvSpPr>
            <p:spPr bwMode="gray">
              <a:xfrm>
                <a:off x="556" y="1200"/>
                <a:ext cx="443" cy="240"/>
              </a:xfrm>
              <a:prstGeom prst="roundRect">
                <a:avLst>
                  <a:gd name="adj" fmla="val 16667"/>
                </a:avLst>
              </a:prstGeom>
              <a:solidFill>
                <a:srgbClr val="009900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State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5203" name="AutoShape 35"/>
              <p:cNvSpPr>
                <a:spLocks noChangeArrowheads="1"/>
              </p:cNvSpPr>
              <p:nvPr/>
            </p:nvSpPr>
            <p:spPr bwMode="gray">
              <a:xfrm>
                <a:off x="562" y="2169"/>
                <a:ext cx="429" cy="210"/>
              </a:xfrm>
              <a:prstGeom prst="roundRect">
                <a:avLst>
                  <a:gd name="adj" fmla="val 16667"/>
                </a:avLst>
              </a:prstGeom>
              <a:solidFill>
                <a:srgbClr val="FF00FF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Bus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4836" name="Group 36"/>
            <p:cNvGrpSpPr/>
            <p:nvPr/>
          </p:nvGrpSpPr>
          <p:grpSpPr>
            <a:xfrm>
              <a:off x="1350" y="1116"/>
              <a:ext cx="1026" cy="1464"/>
              <a:chOff x="264" y="1116"/>
              <a:chExt cx="1026" cy="1464"/>
            </a:xfrm>
          </p:grpSpPr>
          <p:sp>
            <p:nvSpPr>
              <p:cNvPr id="34837" name="Line 37"/>
              <p:cNvSpPr/>
              <p:nvPr/>
            </p:nvSpPr>
            <p:spPr>
              <a:xfrm>
                <a:off x="777" y="2436"/>
                <a:ext cx="0" cy="144"/>
              </a:xfrm>
              <a:prstGeom prst="line">
                <a:avLst/>
              </a:prstGeom>
              <a:ln w="63500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4838" name="AutoShape 38"/>
              <p:cNvSpPr/>
              <p:nvPr/>
            </p:nvSpPr>
            <p:spPr>
              <a:xfrm>
                <a:off x="264" y="1116"/>
                <a:ext cx="1026" cy="1308"/>
              </a:xfrm>
              <a:prstGeom prst="roundRect">
                <a:avLst>
                  <a:gd name="adj" fmla="val 16667"/>
                </a:avLst>
              </a:prstGeom>
              <a:solidFill>
                <a:schemeClr val="bg2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82058" tIns="41029" rIns="82058" bIns="41029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135207" name="AutoShape 39"/>
              <p:cNvSpPr>
                <a:spLocks noChangeArrowheads="1"/>
              </p:cNvSpPr>
              <p:nvPr/>
            </p:nvSpPr>
            <p:spPr bwMode="gray">
              <a:xfrm>
                <a:off x="313" y="1720"/>
                <a:ext cx="928" cy="414"/>
              </a:xfrm>
              <a:prstGeom prst="roundRect">
                <a:avLst>
                  <a:gd name="adj" fmla="val 16667"/>
                </a:avLst>
              </a:prstGeom>
              <a:solidFill>
                <a:srgbClr val="0000FF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Cache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5208" name="AutoShape 40"/>
              <p:cNvSpPr>
                <a:spLocks noChangeArrowheads="1"/>
              </p:cNvSpPr>
              <p:nvPr/>
            </p:nvSpPr>
            <p:spPr bwMode="gray">
              <a:xfrm>
                <a:off x="310" y="1475"/>
                <a:ext cx="933" cy="21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Execution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5209" name="AutoShape 41"/>
              <p:cNvSpPr>
                <a:spLocks noChangeArrowheads="1"/>
              </p:cNvSpPr>
              <p:nvPr/>
            </p:nvSpPr>
            <p:spPr bwMode="gray">
              <a:xfrm>
                <a:off x="556" y="1200"/>
                <a:ext cx="443" cy="240"/>
              </a:xfrm>
              <a:prstGeom prst="roundRect">
                <a:avLst>
                  <a:gd name="adj" fmla="val 16667"/>
                </a:avLst>
              </a:prstGeom>
              <a:solidFill>
                <a:srgbClr val="009900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State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5210" name="AutoShape 42"/>
              <p:cNvSpPr>
                <a:spLocks noChangeArrowheads="1"/>
              </p:cNvSpPr>
              <p:nvPr/>
            </p:nvSpPr>
            <p:spPr bwMode="gray">
              <a:xfrm>
                <a:off x="562" y="2169"/>
                <a:ext cx="429" cy="210"/>
              </a:xfrm>
              <a:prstGeom prst="roundRect">
                <a:avLst>
                  <a:gd name="adj" fmla="val 16667"/>
                </a:avLst>
              </a:prstGeom>
              <a:solidFill>
                <a:srgbClr val="FF00FF"/>
              </a:solidFill>
              <a:ln w="38100" algn="ctr">
                <a:solidFill>
                  <a:schemeClr val="tx1"/>
                </a:solidFill>
                <a:round/>
              </a:ln>
              <a:effectLst/>
            </p:spPr>
            <p:txBody>
              <a:bodyPr wrap="none" lIns="82058" tIns="41029" rIns="82058" bIns="41029" anchor="ctr"/>
              <a:lstStyle/>
              <a:p>
                <a:pPr marL="0" marR="0" lvl="0" indent="0" algn="ctr" defTabSz="821055" rtl="0" eaLnBrk="0" fontAlgn="base" latinLnBrk="0" hangingPunct="0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Bus</a:t>
                </a:r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34822" name="Picture 43" descr="p4p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913" y="2389188"/>
            <a:ext cx="590550" cy="73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5212" name="Text Box 44"/>
          <p:cNvSpPr txBox="1">
            <a:spLocks noChangeArrowheads="1"/>
          </p:cNvSpPr>
          <p:nvPr/>
        </p:nvSpPr>
        <p:spPr bwMode="auto">
          <a:xfrm>
            <a:off x="376238" y="1657350"/>
            <a:ext cx="13970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Pentium 4</a:t>
            </a:r>
            <a:endParaRPr kumimoji="0" lang="en-US" altLang="zh-CN" sz="20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with HT</a:t>
            </a:r>
            <a:endParaRPr kumimoji="0" lang="en-US" altLang="zh-CN" sz="20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213" name="Text Box 45"/>
          <p:cNvSpPr txBox="1">
            <a:spLocks noChangeArrowheads="1"/>
          </p:cNvSpPr>
          <p:nvPr/>
        </p:nvSpPr>
        <p:spPr bwMode="auto">
          <a:xfrm>
            <a:off x="2557463" y="1771650"/>
            <a:ext cx="28813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Dual Xeon Processors</a:t>
            </a:r>
            <a:endParaRPr kumimoji="0" lang="en-US" altLang="zh-CN" sz="20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214" name="Text Box 46"/>
          <p:cNvSpPr txBox="1">
            <a:spLocks noChangeArrowheads="1"/>
          </p:cNvSpPr>
          <p:nvPr/>
        </p:nvSpPr>
        <p:spPr bwMode="auto">
          <a:xfrm>
            <a:off x="5948363" y="1793875"/>
            <a:ext cx="30861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Dual Core</a:t>
            </a:r>
            <a:endParaRPr kumimoji="0" lang="en-US" altLang="zh-CN" sz="20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6" name="Line 47"/>
          <p:cNvSpPr/>
          <p:nvPr/>
        </p:nvSpPr>
        <p:spPr>
          <a:xfrm>
            <a:off x="2071688" y="1781175"/>
            <a:ext cx="0" cy="4600575"/>
          </a:xfrm>
          <a:prstGeom prst="line">
            <a:avLst/>
          </a:prstGeom>
          <a:ln w="38100" cap="flat" cmpd="sng">
            <a:solidFill>
              <a:srgbClr val="000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4827" name="Line 48"/>
          <p:cNvSpPr/>
          <p:nvPr/>
        </p:nvSpPr>
        <p:spPr>
          <a:xfrm>
            <a:off x="5691188" y="1790700"/>
            <a:ext cx="0" cy="4610100"/>
          </a:xfrm>
          <a:prstGeom prst="line">
            <a:avLst/>
          </a:prstGeom>
          <a:ln w="38100" cap="flat" cmpd="sng">
            <a:solidFill>
              <a:srgbClr val="000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5217" name="Text Box 49"/>
          <p:cNvSpPr txBox="1">
            <a:spLocks noChangeArrowheads="1"/>
          </p:cNvSpPr>
          <p:nvPr/>
        </p:nvSpPr>
        <p:spPr bwMode="auto">
          <a:xfrm>
            <a:off x="503238" y="5611813"/>
            <a:ext cx="1176338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 Threads</a:t>
            </a:r>
            <a:endParaRPr kumimoji="0" lang="en-US" altLang="zh-CN" sz="1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 Package</a:t>
            </a:r>
            <a:endParaRPr kumimoji="0" lang="en-US" altLang="zh-CN" sz="1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218" name="Text Box 50"/>
          <p:cNvSpPr txBox="1">
            <a:spLocks noChangeArrowheads="1"/>
          </p:cNvSpPr>
          <p:nvPr/>
        </p:nvSpPr>
        <p:spPr bwMode="auto">
          <a:xfrm>
            <a:off x="3316288" y="5611813"/>
            <a:ext cx="1289050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 Threads</a:t>
            </a:r>
            <a:endParaRPr kumimoji="0" lang="en-US" altLang="zh-CN" sz="1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 Packages</a:t>
            </a:r>
            <a:endParaRPr kumimoji="0" lang="en-US" altLang="zh-CN" sz="1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219" name="Text Box 51"/>
          <p:cNvSpPr txBox="1">
            <a:spLocks noChangeArrowheads="1"/>
          </p:cNvSpPr>
          <p:nvPr/>
        </p:nvSpPr>
        <p:spPr bwMode="auto">
          <a:xfrm>
            <a:off x="6819900" y="5611813"/>
            <a:ext cx="1176338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 Threads</a:t>
            </a:r>
            <a:endParaRPr kumimoji="0" lang="en-US" altLang="zh-CN" sz="1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 Package</a:t>
            </a:r>
            <a:endParaRPr kumimoji="0" lang="en-US" altLang="zh-CN" sz="1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4831" name="Picture 52" descr="xeon_72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2389188"/>
            <a:ext cx="593725" cy="73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32" name="Picture 53" descr="xeon_72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38" y="2389188"/>
            <a:ext cx="593725" cy="73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5222" name="Text Box 54"/>
          <p:cNvSpPr txBox="1">
            <a:spLocks noChangeArrowheads="1"/>
          </p:cNvSpPr>
          <p:nvPr/>
        </p:nvSpPr>
        <p:spPr bwMode="auto">
          <a:xfrm>
            <a:off x="6308725" y="2351088"/>
            <a:ext cx="2563813" cy="644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lnSpc>
                <a:spcPct val="80000"/>
              </a:lnSpc>
              <a:spcBef>
                <a:spcPct val="30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400" i="1" kern="1200" cap="none" spc="0" normalizeH="0" baseline="0" noProof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Two independent execution cores in the same processor</a:t>
            </a:r>
            <a:endParaRPr kumimoji="1" lang="en-US" altLang="zh-CN" sz="1400" i="1" kern="1200" cap="none" spc="0" normalizeH="0" baseline="0" noProof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buNone/>
              <a:defRPr/>
            </a:pPr>
            <a:endParaRPr kumimoji="0" lang="en-US" altLang="zh-CN" sz="1400" i="1" kern="1200" cap="none" spc="0" normalizeH="0" baseline="0" noProof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821690"/>
          </a:xfrm>
          <a:noFill/>
          <a:ln>
            <a:noFill/>
          </a:ln>
        </p:spPr>
        <p:txBody>
          <a:bodyPr/>
          <a:p>
            <a:pPr eaLnBrk="1" hangingPunct="1"/>
            <a:r>
              <a:rPr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Single core , With HT</a:t>
            </a:r>
            <a:endParaRPr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4" name="Rectangle 2"/>
          <p:cNvSpPr/>
          <p:nvPr/>
        </p:nvSpPr>
        <p:spPr>
          <a:xfrm>
            <a:off x="251460" y="1090930"/>
            <a:ext cx="8745220" cy="6172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Eg. Pentium 4 Processor With HT )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 and Floating Point Threads</a:t>
            </a: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5" name="Rectangle 3"/>
          <p:cNvSpPr/>
          <p:nvPr/>
        </p:nvSpPr>
        <p:spPr>
          <a:xfrm rot="-5400000">
            <a:off x="2851150" y="513715"/>
            <a:ext cx="3894138" cy="6311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sm" len="sm"/>
          </a:ln>
        </p:spPr>
        <p:txBody>
          <a:bodyPr wrap="none" lIns="0" tIns="0" rIns="0" b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 rot="21600000">
            <a:off x="1787525" y="1909128"/>
            <a:ext cx="5989638" cy="3478213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 rot="21600000">
            <a:off x="2044700" y="1958340"/>
            <a:ext cx="4884738" cy="288925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L2 Cache and Control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8" name="Line 6"/>
          <p:cNvSpPr/>
          <p:nvPr/>
        </p:nvSpPr>
        <p:spPr>
          <a:xfrm rot="-5400000" flipH="1">
            <a:off x="5935663" y="4331653"/>
            <a:ext cx="0" cy="233362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19" name="Line 7"/>
          <p:cNvSpPr/>
          <p:nvPr/>
        </p:nvSpPr>
        <p:spPr>
          <a:xfrm rot="-5400000" flipH="1">
            <a:off x="5930900" y="4853940"/>
            <a:ext cx="0" cy="233363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20" name="Line 8"/>
          <p:cNvSpPr/>
          <p:nvPr/>
        </p:nvSpPr>
        <p:spPr>
          <a:xfrm rot="5400000" flipH="1" flipV="1">
            <a:off x="7167563" y="4606290"/>
            <a:ext cx="0" cy="225425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21" name="Line 9"/>
          <p:cNvSpPr/>
          <p:nvPr/>
        </p:nvSpPr>
        <p:spPr>
          <a:xfrm flipV="1">
            <a:off x="7454900" y="2101215"/>
            <a:ext cx="0" cy="288925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38922" name="Line 10"/>
          <p:cNvSpPr/>
          <p:nvPr/>
        </p:nvSpPr>
        <p:spPr>
          <a:xfrm>
            <a:off x="6931025" y="2099628"/>
            <a:ext cx="523875" cy="0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triangle" w="med" len="med"/>
            <a:tailEnd type="none" w="sm" len="sm"/>
          </a:ln>
        </p:spPr>
      </p:sp>
      <p:sp>
        <p:nvSpPr>
          <p:cNvPr id="38923" name="Rectangle 11"/>
          <p:cNvSpPr/>
          <p:nvPr/>
        </p:nvSpPr>
        <p:spPr>
          <a:xfrm>
            <a:off x="2044700" y="1956753"/>
            <a:ext cx="4884738" cy="285750"/>
          </a:xfrm>
          <a:prstGeom prst="rect">
            <a:avLst/>
          </a:prstGeom>
          <a:solidFill>
            <a:srgbClr val="660066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/>
              <a:t>L2 Cache and Control</a:t>
            </a:r>
            <a:endParaRPr lang="en-US" altLang="zh-CN" sz="1600" dirty="0"/>
          </a:p>
        </p:txBody>
      </p:sp>
      <p:sp>
        <p:nvSpPr>
          <p:cNvPr id="141324" name="Rectangle 12"/>
          <p:cNvSpPr>
            <a:spLocks noChangeArrowheads="1"/>
          </p:cNvSpPr>
          <p:nvPr/>
        </p:nvSpPr>
        <p:spPr bwMode="auto">
          <a:xfrm rot="16200000">
            <a:off x="5995988" y="3674428"/>
            <a:ext cx="2921000" cy="34925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L1 D-Cache and D-TLB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5" name="Line 13"/>
          <p:cNvSpPr/>
          <p:nvPr/>
        </p:nvSpPr>
        <p:spPr>
          <a:xfrm rot="-5400000" flipH="1">
            <a:off x="7089775" y="2950528"/>
            <a:ext cx="0" cy="360362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1326" name="Rectangle 14"/>
          <p:cNvSpPr>
            <a:spLocks noChangeArrowheads="1"/>
          </p:cNvSpPr>
          <p:nvPr/>
        </p:nvSpPr>
        <p:spPr bwMode="auto">
          <a:xfrm rot="16200000">
            <a:off x="4221163" y="3704590"/>
            <a:ext cx="2921000" cy="2921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Schedulers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327" name="Rectangle 15"/>
          <p:cNvSpPr>
            <a:spLocks noChangeArrowheads="1"/>
          </p:cNvSpPr>
          <p:nvPr/>
        </p:nvSpPr>
        <p:spPr bwMode="auto">
          <a:xfrm rot="16200000">
            <a:off x="5826125" y="2620328"/>
            <a:ext cx="1533525" cy="10668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Integer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8" name="Line 16"/>
          <p:cNvSpPr/>
          <p:nvPr/>
        </p:nvSpPr>
        <p:spPr>
          <a:xfrm rot="-5400000" flipH="1">
            <a:off x="5945188" y="3583940"/>
            <a:ext cx="0" cy="233363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29" name="Line 17"/>
          <p:cNvSpPr/>
          <p:nvPr/>
        </p:nvSpPr>
        <p:spPr>
          <a:xfrm rot="-5400000" flipH="1">
            <a:off x="5949950" y="3348990"/>
            <a:ext cx="0" cy="233363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30" name="Line 18"/>
          <p:cNvSpPr/>
          <p:nvPr/>
        </p:nvSpPr>
        <p:spPr>
          <a:xfrm rot="-5400000" flipH="1">
            <a:off x="5945188" y="3125153"/>
            <a:ext cx="0" cy="233362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31" name="Line 19"/>
          <p:cNvSpPr/>
          <p:nvPr/>
        </p:nvSpPr>
        <p:spPr>
          <a:xfrm rot="-5400000" flipH="1">
            <a:off x="5943600" y="2902903"/>
            <a:ext cx="0" cy="231775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32" name="Line 20"/>
          <p:cNvSpPr/>
          <p:nvPr/>
        </p:nvSpPr>
        <p:spPr>
          <a:xfrm rot="-5400000" flipH="1">
            <a:off x="5945188" y="2675890"/>
            <a:ext cx="0" cy="233363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33" name="Line 21"/>
          <p:cNvSpPr/>
          <p:nvPr/>
        </p:nvSpPr>
        <p:spPr>
          <a:xfrm rot="-5400000" flipH="1">
            <a:off x="5946775" y="2369503"/>
            <a:ext cx="0" cy="231775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1334" name="Rectangle 22"/>
          <p:cNvSpPr>
            <a:spLocks noChangeArrowheads="1"/>
          </p:cNvSpPr>
          <p:nvPr/>
        </p:nvSpPr>
        <p:spPr bwMode="auto">
          <a:xfrm rot="16200000">
            <a:off x="2628900" y="3504565"/>
            <a:ext cx="1916113" cy="63976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Trace Cache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335" name="Rectangle 23"/>
          <p:cNvSpPr>
            <a:spLocks noChangeArrowheads="1"/>
          </p:cNvSpPr>
          <p:nvPr/>
        </p:nvSpPr>
        <p:spPr bwMode="auto">
          <a:xfrm rot="16200000">
            <a:off x="3501231" y="3679984"/>
            <a:ext cx="1916113" cy="288925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Rename/Alloc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336" name="Rectangle 24"/>
          <p:cNvSpPr>
            <a:spLocks noChangeArrowheads="1"/>
          </p:cNvSpPr>
          <p:nvPr/>
        </p:nvSpPr>
        <p:spPr bwMode="auto">
          <a:xfrm rot="16200000">
            <a:off x="4140994" y="3678396"/>
            <a:ext cx="1916113" cy="2921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uop Queues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337" name="Rectangle 25"/>
          <p:cNvSpPr>
            <a:spLocks noChangeArrowheads="1"/>
          </p:cNvSpPr>
          <p:nvPr/>
        </p:nvSpPr>
        <p:spPr bwMode="auto">
          <a:xfrm rot="21600000">
            <a:off x="3262313" y="2388553"/>
            <a:ext cx="641350" cy="287338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BTB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38" name="Line 26"/>
          <p:cNvSpPr/>
          <p:nvPr/>
        </p:nvSpPr>
        <p:spPr>
          <a:xfrm>
            <a:off x="3616325" y="2677478"/>
            <a:ext cx="0" cy="190500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38939" name="Line 27"/>
          <p:cNvSpPr/>
          <p:nvPr/>
        </p:nvSpPr>
        <p:spPr>
          <a:xfrm rot="-5400000" flipH="1">
            <a:off x="4110038" y="3569653"/>
            <a:ext cx="0" cy="407987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40" name="Line 28"/>
          <p:cNvSpPr/>
          <p:nvPr/>
        </p:nvSpPr>
        <p:spPr>
          <a:xfrm rot="-5400000" flipH="1">
            <a:off x="4778375" y="3599815"/>
            <a:ext cx="0" cy="34925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41" name="Line 29"/>
          <p:cNvSpPr/>
          <p:nvPr/>
        </p:nvSpPr>
        <p:spPr>
          <a:xfrm rot="-5400000" flipH="1">
            <a:off x="5389563" y="3628390"/>
            <a:ext cx="0" cy="290513"/>
          </a:xfrm>
          <a:prstGeom prst="line">
            <a:avLst/>
          </a:prstGeom>
          <a:ln w="5715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1342" name="Rectangle 30"/>
          <p:cNvSpPr>
            <a:spLocks noChangeArrowheads="1"/>
          </p:cNvSpPr>
          <p:nvPr/>
        </p:nvSpPr>
        <p:spPr bwMode="auto">
          <a:xfrm rot="21600000">
            <a:off x="3267075" y="4971415"/>
            <a:ext cx="639763" cy="33496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uCode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ROM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43" name="Line 31"/>
          <p:cNvSpPr/>
          <p:nvPr/>
        </p:nvSpPr>
        <p:spPr>
          <a:xfrm>
            <a:off x="3906838" y="5165090"/>
            <a:ext cx="117475" cy="0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944" name="Line 32"/>
          <p:cNvSpPr/>
          <p:nvPr/>
        </p:nvSpPr>
        <p:spPr>
          <a:xfrm flipH="1" flipV="1">
            <a:off x="4024313" y="3774440"/>
            <a:ext cx="0" cy="139065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38945" name="Line 33"/>
          <p:cNvSpPr/>
          <p:nvPr/>
        </p:nvSpPr>
        <p:spPr>
          <a:xfrm>
            <a:off x="3586163" y="4779328"/>
            <a:ext cx="0" cy="192087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38946" name="Line 34"/>
          <p:cNvSpPr/>
          <p:nvPr/>
        </p:nvSpPr>
        <p:spPr>
          <a:xfrm flipV="1">
            <a:off x="4097338" y="3703003"/>
            <a:ext cx="68262" cy="92075"/>
          </a:xfrm>
          <a:prstGeom prst="line">
            <a:avLst/>
          </a:prstGeom>
          <a:ln w="19050">
            <a:noFill/>
          </a:ln>
        </p:spPr>
      </p:sp>
      <p:sp>
        <p:nvSpPr>
          <p:cNvPr id="38947" name="Text Box 35"/>
          <p:cNvSpPr txBox="1"/>
          <p:nvPr/>
        </p:nvSpPr>
        <p:spPr>
          <a:xfrm>
            <a:off x="3959225" y="3563303"/>
            <a:ext cx="269875" cy="273050"/>
          </a:xfrm>
          <a:prstGeom prst="rect">
            <a:avLst/>
          </a:prstGeom>
          <a:noFill/>
          <a:ln w="19050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3</a:t>
            </a:r>
            <a:endParaRPr lang="en-US" altLang="zh-CN" sz="1200" dirty="0">
              <a:solidFill>
                <a:schemeClr val="accent2"/>
              </a:solidFill>
            </a:endParaRPr>
          </a:p>
        </p:txBody>
      </p:sp>
      <p:sp>
        <p:nvSpPr>
          <p:cNvPr id="38948" name="Line 36"/>
          <p:cNvSpPr/>
          <p:nvPr/>
        </p:nvSpPr>
        <p:spPr>
          <a:xfrm flipV="1">
            <a:off x="4706938" y="3712528"/>
            <a:ext cx="66675" cy="93662"/>
          </a:xfrm>
          <a:prstGeom prst="line">
            <a:avLst/>
          </a:prstGeom>
          <a:ln w="19050">
            <a:noFill/>
          </a:ln>
        </p:spPr>
      </p:sp>
      <p:sp>
        <p:nvSpPr>
          <p:cNvPr id="38949" name="Text Box 37"/>
          <p:cNvSpPr txBox="1"/>
          <p:nvPr/>
        </p:nvSpPr>
        <p:spPr>
          <a:xfrm>
            <a:off x="4567238" y="3571240"/>
            <a:ext cx="269875" cy="274638"/>
          </a:xfrm>
          <a:prstGeom prst="rect">
            <a:avLst/>
          </a:prstGeom>
          <a:noFill/>
          <a:ln w="19050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3</a:t>
            </a:r>
            <a:endParaRPr lang="en-US" altLang="zh-CN" sz="1200" dirty="0">
              <a:solidFill>
                <a:schemeClr val="accent2"/>
              </a:solidFill>
            </a:endParaRPr>
          </a:p>
        </p:txBody>
      </p:sp>
      <p:sp>
        <p:nvSpPr>
          <p:cNvPr id="38950" name="Line 38"/>
          <p:cNvSpPr/>
          <p:nvPr/>
        </p:nvSpPr>
        <p:spPr>
          <a:xfrm flipH="1">
            <a:off x="4084638" y="3709353"/>
            <a:ext cx="71437" cy="119062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951" name="Line 39"/>
          <p:cNvSpPr/>
          <p:nvPr/>
        </p:nvSpPr>
        <p:spPr>
          <a:xfrm flipH="1">
            <a:off x="4697413" y="3717290"/>
            <a:ext cx="79375" cy="112713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1352" name="Rectangle 40"/>
          <p:cNvSpPr>
            <a:spLocks noChangeArrowheads="1"/>
          </p:cNvSpPr>
          <p:nvPr/>
        </p:nvSpPr>
        <p:spPr bwMode="auto">
          <a:xfrm rot="16200000">
            <a:off x="1843881" y="3652996"/>
            <a:ext cx="1916113" cy="346075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Decoder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53" name="Line 41"/>
          <p:cNvSpPr/>
          <p:nvPr/>
        </p:nvSpPr>
        <p:spPr>
          <a:xfrm rot="-5400000">
            <a:off x="2497138" y="3644265"/>
            <a:ext cx="0" cy="263525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8954" name="Line 42"/>
          <p:cNvSpPr/>
          <p:nvPr/>
        </p:nvSpPr>
        <p:spPr>
          <a:xfrm rot="-5400000" flipH="1">
            <a:off x="3121025" y="3629978"/>
            <a:ext cx="0" cy="29210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1355" name="Rectangle 43"/>
          <p:cNvSpPr>
            <a:spLocks noChangeArrowheads="1"/>
          </p:cNvSpPr>
          <p:nvPr/>
        </p:nvSpPr>
        <p:spPr bwMode="auto">
          <a:xfrm rot="16200000">
            <a:off x="1247775" y="3666490"/>
            <a:ext cx="1916113" cy="319088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BTB &amp; I-TLB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56" name="Line 44"/>
          <p:cNvSpPr/>
          <p:nvPr/>
        </p:nvSpPr>
        <p:spPr>
          <a:xfrm>
            <a:off x="2219325" y="2244090"/>
            <a:ext cx="0" cy="623888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38957" name="Rectangle 45"/>
          <p:cNvSpPr/>
          <p:nvPr/>
        </p:nvSpPr>
        <p:spPr>
          <a:xfrm rot="-5400000">
            <a:off x="1779588" y="1982153"/>
            <a:ext cx="293687" cy="230187"/>
          </a:xfrm>
          <a:prstGeom prst="rect">
            <a:avLst/>
          </a:prstGeom>
          <a:solidFill>
            <a:srgbClr val="FF0066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sm" len="sm"/>
          </a:ln>
        </p:spPr>
        <p:txBody>
          <a:bodyPr wrap="none" lIns="0" tIns="0" rIns="0" b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sp>
        <p:nvSpPr>
          <p:cNvPr id="141358" name="Rectangle 46"/>
          <p:cNvSpPr>
            <a:spLocks noChangeArrowheads="1"/>
          </p:cNvSpPr>
          <p:nvPr/>
        </p:nvSpPr>
        <p:spPr bwMode="auto">
          <a:xfrm rot="16200000">
            <a:off x="5997575" y="4172903"/>
            <a:ext cx="1196975" cy="107315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Floating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Point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Group 47"/>
          <p:cNvGrpSpPr/>
          <p:nvPr/>
        </p:nvGrpSpPr>
        <p:grpSpPr>
          <a:xfrm>
            <a:off x="981075" y="2912428"/>
            <a:ext cx="7362825" cy="1947862"/>
            <a:chOff x="618" y="1699"/>
            <a:chExt cx="4638" cy="1227"/>
          </a:xfrm>
        </p:grpSpPr>
        <p:sp>
          <p:nvSpPr>
            <p:cNvPr id="38961" name="Freeform 48"/>
            <p:cNvSpPr/>
            <p:nvPr/>
          </p:nvSpPr>
          <p:spPr>
            <a:xfrm flipV="1">
              <a:off x="618" y="2328"/>
              <a:ext cx="4622" cy="598"/>
            </a:xfrm>
            <a:custGeom>
              <a:avLst/>
              <a:gdLst>
                <a:gd name="txL" fmla="*/ 0 w 4622"/>
                <a:gd name="txT" fmla="*/ 0 h 598"/>
                <a:gd name="txR" fmla="*/ 4622 w 4622"/>
                <a:gd name="txB" fmla="*/ 598 h 598"/>
              </a:gdLst>
              <a:ahLst/>
              <a:cxnLst>
                <a:cxn ang="0">
                  <a:pos x="0" y="517"/>
                </a:cxn>
                <a:cxn ang="0">
                  <a:pos x="2246" y="525"/>
                </a:cxn>
                <a:cxn ang="0">
                  <a:pos x="3196" y="81"/>
                </a:cxn>
                <a:cxn ang="0">
                  <a:pos x="4393" y="40"/>
                </a:cxn>
                <a:cxn ang="0">
                  <a:pos x="4570" y="32"/>
                </a:cxn>
              </a:cxnLst>
              <a:rect l="txL" t="txT" r="txR" b="txB"/>
              <a:pathLst>
                <a:path w="4622" h="598">
                  <a:moveTo>
                    <a:pt x="0" y="517"/>
                  </a:moveTo>
                  <a:cubicBezTo>
                    <a:pt x="374" y="518"/>
                    <a:pt x="1714" y="598"/>
                    <a:pt x="2246" y="525"/>
                  </a:cubicBezTo>
                  <a:cubicBezTo>
                    <a:pt x="2778" y="452"/>
                    <a:pt x="2838" y="162"/>
                    <a:pt x="3196" y="81"/>
                  </a:cubicBezTo>
                  <a:cubicBezTo>
                    <a:pt x="3554" y="0"/>
                    <a:pt x="4163" y="48"/>
                    <a:pt x="4393" y="40"/>
                  </a:cubicBezTo>
                  <a:cubicBezTo>
                    <a:pt x="4622" y="32"/>
                    <a:pt x="4596" y="32"/>
                    <a:pt x="4570" y="32"/>
                  </a:cubicBezTo>
                </a:path>
              </a:pathLst>
            </a:custGeom>
            <a:noFill/>
            <a:ln w="231775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8962" name="Freeform 49"/>
            <p:cNvSpPr/>
            <p:nvPr/>
          </p:nvSpPr>
          <p:spPr>
            <a:xfrm>
              <a:off x="634" y="1699"/>
              <a:ext cx="4622" cy="538"/>
            </a:xfrm>
            <a:custGeom>
              <a:avLst/>
              <a:gdLst>
                <a:gd name="txL" fmla="*/ 0 w 4622"/>
                <a:gd name="txT" fmla="*/ 0 h 538"/>
                <a:gd name="txR" fmla="*/ 4622 w 4622"/>
                <a:gd name="txB" fmla="*/ 538 h 538"/>
              </a:gdLst>
              <a:ahLst/>
              <a:cxnLst>
                <a:cxn ang="0">
                  <a:pos x="0" y="508"/>
                </a:cxn>
                <a:cxn ang="0">
                  <a:pos x="2254" y="465"/>
                </a:cxn>
                <a:cxn ang="0">
                  <a:pos x="3196" y="72"/>
                </a:cxn>
                <a:cxn ang="0">
                  <a:pos x="4393" y="31"/>
                </a:cxn>
                <a:cxn ang="0">
                  <a:pos x="4570" y="23"/>
                </a:cxn>
              </a:cxnLst>
              <a:rect l="txL" t="txT" r="txR" b="txB"/>
              <a:pathLst>
                <a:path w="4622" h="538">
                  <a:moveTo>
                    <a:pt x="0" y="508"/>
                  </a:moveTo>
                  <a:cubicBezTo>
                    <a:pt x="376" y="501"/>
                    <a:pt x="1722" y="538"/>
                    <a:pt x="2254" y="465"/>
                  </a:cubicBezTo>
                  <a:cubicBezTo>
                    <a:pt x="2786" y="392"/>
                    <a:pt x="2840" y="144"/>
                    <a:pt x="3196" y="72"/>
                  </a:cubicBezTo>
                  <a:cubicBezTo>
                    <a:pt x="3552" y="0"/>
                    <a:pt x="4163" y="39"/>
                    <a:pt x="4393" y="31"/>
                  </a:cubicBezTo>
                  <a:cubicBezTo>
                    <a:pt x="4622" y="23"/>
                    <a:pt x="4596" y="23"/>
                    <a:pt x="4570" y="23"/>
                  </a:cubicBezTo>
                </a:path>
              </a:pathLst>
            </a:custGeom>
            <a:noFill/>
            <a:ln w="231775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8963" name="Rectangle 50"/>
            <p:cNvSpPr/>
            <p:nvPr/>
          </p:nvSpPr>
          <p:spPr>
            <a:xfrm>
              <a:off x="619" y="2118"/>
              <a:ext cx="2394" cy="341"/>
            </a:xfrm>
            <a:prstGeom prst="rect">
              <a:avLst/>
            </a:prstGeom>
            <a:gradFill rotWithShape="1">
              <a:gsLst>
                <a:gs pos="0">
                  <a:srgbClr val="FF00FF"/>
                </a:gs>
                <a:gs pos="100000">
                  <a:srgbClr val="FFFF00"/>
                </a:gs>
              </a:gsLst>
              <a:lin ang="5400000" scaled="1"/>
              <a:tileRect/>
            </a:gradFill>
            <a:ln w="23177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</p:grpSp>
      <p:sp>
        <p:nvSpPr>
          <p:cNvPr id="38960" name="Text Box 51"/>
          <p:cNvSpPr txBox="1"/>
          <p:nvPr/>
        </p:nvSpPr>
        <p:spPr>
          <a:xfrm>
            <a:off x="539750" y="5733415"/>
            <a:ext cx="8202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threads can be executed at the same time (per processor)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they’re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competing for the same execution resource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/>
          <p:nvPr/>
        </p:nvSpPr>
        <p:spPr>
          <a:xfrm>
            <a:off x="381000" y="1052830"/>
            <a:ext cx="8534400" cy="609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 Eg. Pentium 4 Processor with HT )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Two Floating Point Threads</a:t>
            </a: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40963" name="Group 3"/>
          <p:cNvGrpSpPr/>
          <p:nvPr/>
        </p:nvGrpSpPr>
        <p:grpSpPr>
          <a:xfrm>
            <a:off x="1643063" y="1651635"/>
            <a:ext cx="6311900" cy="3894138"/>
            <a:chOff x="1035" y="950"/>
            <a:chExt cx="3976" cy="2453"/>
          </a:xfrm>
        </p:grpSpPr>
        <p:sp>
          <p:nvSpPr>
            <p:cNvPr id="40985" name="Rectangle 4"/>
            <p:cNvSpPr/>
            <p:nvPr/>
          </p:nvSpPr>
          <p:spPr>
            <a:xfrm rot="-5400000">
              <a:off x="1796" y="188"/>
              <a:ext cx="2453" cy="397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sm" len="sm"/>
            </a:ln>
          </p:spPr>
          <p:txBody>
            <a:bodyPr wrap="none" lIns="0" tIns="0" rIns="0" bIns="0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143365" name="Rectangle 5"/>
            <p:cNvSpPr>
              <a:spLocks noChangeArrowheads="1"/>
            </p:cNvSpPr>
            <p:nvPr/>
          </p:nvSpPr>
          <p:spPr bwMode="auto">
            <a:xfrm rot="21600000">
              <a:off x="1126" y="1067"/>
              <a:ext cx="3773" cy="219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366" name="Rectangle 6"/>
            <p:cNvSpPr>
              <a:spLocks noChangeArrowheads="1"/>
            </p:cNvSpPr>
            <p:nvPr/>
          </p:nvSpPr>
          <p:spPr bwMode="auto">
            <a:xfrm rot="21600000">
              <a:off x="1288" y="1098"/>
              <a:ext cx="3077" cy="18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L2 Cache and Control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88" name="Line 7"/>
            <p:cNvSpPr/>
            <p:nvPr/>
          </p:nvSpPr>
          <p:spPr>
            <a:xfrm rot="-5400000" flipH="1">
              <a:off x="3739" y="2593"/>
              <a:ext cx="0" cy="14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0989" name="Line 8"/>
            <p:cNvSpPr/>
            <p:nvPr/>
          </p:nvSpPr>
          <p:spPr>
            <a:xfrm rot="-5400000" flipH="1">
              <a:off x="3736" y="2922"/>
              <a:ext cx="0" cy="14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0990" name="Line 9"/>
            <p:cNvSpPr/>
            <p:nvPr/>
          </p:nvSpPr>
          <p:spPr>
            <a:xfrm rot="5400000" flipH="1" flipV="1">
              <a:off x="4515" y="2766"/>
              <a:ext cx="0" cy="142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0991" name="Line 10"/>
            <p:cNvSpPr/>
            <p:nvPr/>
          </p:nvSpPr>
          <p:spPr>
            <a:xfrm flipV="1">
              <a:off x="4696" y="1188"/>
              <a:ext cx="0" cy="182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0992" name="Line 11"/>
            <p:cNvSpPr/>
            <p:nvPr/>
          </p:nvSpPr>
          <p:spPr>
            <a:xfrm>
              <a:off x="4366" y="1187"/>
              <a:ext cx="330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none" w="sm" len="sm"/>
            </a:ln>
          </p:spPr>
        </p:sp>
        <p:sp>
          <p:nvSpPr>
            <p:cNvPr id="40993" name="Rectangle 12"/>
            <p:cNvSpPr/>
            <p:nvPr/>
          </p:nvSpPr>
          <p:spPr>
            <a:xfrm>
              <a:off x="1288" y="1097"/>
              <a:ext cx="3077" cy="180"/>
            </a:xfrm>
            <a:prstGeom prst="rect">
              <a:avLst/>
            </a:prstGeom>
            <a:solidFill>
              <a:srgbClr val="660066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/>
                <a:t>L2 Cache and Control</a:t>
              </a:r>
              <a:endParaRPr lang="en-US" altLang="zh-CN" sz="1600" dirty="0"/>
            </a:p>
          </p:txBody>
        </p:sp>
        <p:sp>
          <p:nvSpPr>
            <p:cNvPr id="143373" name="Rectangle 13"/>
            <p:cNvSpPr>
              <a:spLocks noChangeArrowheads="1"/>
            </p:cNvSpPr>
            <p:nvPr/>
          </p:nvSpPr>
          <p:spPr bwMode="auto">
            <a:xfrm rot="16200000">
              <a:off x="3777" y="2179"/>
              <a:ext cx="1840" cy="220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L1 D-Cache and D-TLB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95" name="Line 14"/>
            <p:cNvSpPr/>
            <p:nvPr/>
          </p:nvSpPr>
          <p:spPr>
            <a:xfrm rot="-5400000" flipH="1">
              <a:off x="4466" y="1723"/>
              <a:ext cx="0" cy="22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3375" name="Rectangle 15"/>
            <p:cNvSpPr>
              <a:spLocks noChangeArrowheads="1"/>
            </p:cNvSpPr>
            <p:nvPr/>
          </p:nvSpPr>
          <p:spPr bwMode="auto">
            <a:xfrm rot="16200000">
              <a:off x="2659" y="2198"/>
              <a:ext cx="1840" cy="184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Schedulers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376" name="Rectangle 16"/>
            <p:cNvSpPr>
              <a:spLocks noChangeArrowheads="1"/>
            </p:cNvSpPr>
            <p:nvPr/>
          </p:nvSpPr>
          <p:spPr bwMode="auto">
            <a:xfrm rot="16200000">
              <a:off x="3670" y="1515"/>
              <a:ext cx="966" cy="67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Integer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98" name="Line 17"/>
            <p:cNvSpPr/>
            <p:nvPr/>
          </p:nvSpPr>
          <p:spPr>
            <a:xfrm rot="-5400000" flipH="1">
              <a:off x="3745" y="2122"/>
              <a:ext cx="0" cy="14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0999" name="Line 18"/>
            <p:cNvSpPr/>
            <p:nvPr/>
          </p:nvSpPr>
          <p:spPr>
            <a:xfrm rot="-5400000" flipH="1">
              <a:off x="3748" y="1974"/>
              <a:ext cx="0" cy="14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000" name="Line 19"/>
            <p:cNvSpPr/>
            <p:nvPr/>
          </p:nvSpPr>
          <p:spPr>
            <a:xfrm rot="-5400000" flipH="1">
              <a:off x="3745" y="1833"/>
              <a:ext cx="0" cy="14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001" name="Line 20"/>
            <p:cNvSpPr/>
            <p:nvPr/>
          </p:nvSpPr>
          <p:spPr>
            <a:xfrm rot="-5400000" flipH="1">
              <a:off x="3744" y="1693"/>
              <a:ext cx="0" cy="14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002" name="Line 21"/>
            <p:cNvSpPr/>
            <p:nvPr/>
          </p:nvSpPr>
          <p:spPr>
            <a:xfrm rot="-5400000" flipH="1">
              <a:off x="3745" y="1550"/>
              <a:ext cx="0" cy="14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003" name="Line 22"/>
            <p:cNvSpPr/>
            <p:nvPr/>
          </p:nvSpPr>
          <p:spPr>
            <a:xfrm rot="-5400000" flipH="1">
              <a:off x="3746" y="1357"/>
              <a:ext cx="0" cy="14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3383" name="Rectangle 23"/>
            <p:cNvSpPr>
              <a:spLocks noChangeArrowheads="1"/>
            </p:cNvSpPr>
            <p:nvPr/>
          </p:nvSpPr>
          <p:spPr bwMode="auto">
            <a:xfrm rot="16200000">
              <a:off x="1656" y="2072"/>
              <a:ext cx="1207" cy="403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Trace Cache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384" name="Rectangle 24"/>
            <p:cNvSpPr>
              <a:spLocks noChangeArrowheads="1"/>
            </p:cNvSpPr>
            <p:nvPr/>
          </p:nvSpPr>
          <p:spPr bwMode="auto">
            <a:xfrm rot="16200000">
              <a:off x="2208" y="2179"/>
              <a:ext cx="1207" cy="18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Rename/Alloc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385" name="Rectangle 25"/>
            <p:cNvSpPr>
              <a:spLocks noChangeArrowheads="1"/>
            </p:cNvSpPr>
            <p:nvPr/>
          </p:nvSpPr>
          <p:spPr bwMode="auto">
            <a:xfrm rot="16200000">
              <a:off x="2609" y="2182"/>
              <a:ext cx="1207" cy="184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uop Queues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386" name="Rectangle 26"/>
            <p:cNvSpPr>
              <a:spLocks noChangeArrowheads="1"/>
            </p:cNvSpPr>
            <p:nvPr/>
          </p:nvSpPr>
          <p:spPr bwMode="auto">
            <a:xfrm rot="21600000">
              <a:off x="2055" y="1369"/>
              <a:ext cx="404" cy="18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BTB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08" name="Line 27"/>
            <p:cNvSpPr/>
            <p:nvPr/>
          </p:nvSpPr>
          <p:spPr>
            <a:xfrm>
              <a:off x="2278" y="1551"/>
              <a:ext cx="0" cy="12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1009" name="Line 28"/>
            <p:cNvSpPr/>
            <p:nvPr/>
          </p:nvSpPr>
          <p:spPr>
            <a:xfrm rot="-5400000" flipH="1">
              <a:off x="2589" y="2113"/>
              <a:ext cx="0" cy="257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010" name="Line 29"/>
            <p:cNvSpPr/>
            <p:nvPr/>
          </p:nvSpPr>
          <p:spPr>
            <a:xfrm rot="-5400000" flipH="1">
              <a:off x="3010" y="2132"/>
              <a:ext cx="0" cy="2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011" name="Line 30"/>
            <p:cNvSpPr/>
            <p:nvPr/>
          </p:nvSpPr>
          <p:spPr>
            <a:xfrm rot="-5400000" flipH="1">
              <a:off x="3395" y="2150"/>
              <a:ext cx="0" cy="183"/>
            </a:xfrm>
            <a:prstGeom prst="line">
              <a:avLst/>
            </a:prstGeom>
            <a:ln w="571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3391" name="Rectangle 31"/>
            <p:cNvSpPr>
              <a:spLocks noChangeArrowheads="1"/>
            </p:cNvSpPr>
            <p:nvPr/>
          </p:nvSpPr>
          <p:spPr bwMode="auto">
            <a:xfrm rot="21600000">
              <a:off x="2058" y="2996"/>
              <a:ext cx="403" cy="21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uCode</a:t>
              </a:r>
              <a:endPara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ROM</a:t>
              </a:r>
              <a:endPara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13" name="Line 32"/>
            <p:cNvSpPr/>
            <p:nvPr/>
          </p:nvSpPr>
          <p:spPr>
            <a:xfrm>
              <a:off x="2461" y="3118"/>
              <a:ext cx="74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014" name="Line 33"/>
            <p:cNvSpPr/>
            <p:nvPr/>
          </p:nvSpPr>
          <p:spPr>
            <a:xfrm flipH="1" flipV="1">
              <a:off x="2535" y="2242"/>
              <a:ext cx="0" cy="876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sm" len="sm"/>
              <a:tailEnd type="triangle" w="med" len="med"/>
            </a:ln>
          </p:spPr>
        </p:sp>
        <p:sp>
          <p:nvSpPr>
            <p:cNvPr id="41015" name="Line 34"/>
            <p:cNvSpPr/>
            <p:nvPr/>
          </p:nvSpPr>
          <p:spPr>
            <a:xfrm>
              <a:off x="2259" y="2875"/>
              <a:ext cx="0" cy="121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1016" name="Line 35"/>
            <p:cNvSpPr/>
            <p:nvPr/>
          </p:nvSpPr>
          <p:spPr>
            <a:xfrm flipV="1">
              <a:off x="2581" y="2197"/>
              <a:ext cx="43" cy="58"/>
            </a:xfrm>
            <a:prstGeom prst="line">
              <a:avLst/>
            </a:prstGeom>
            <a:ln w="19050">
              <a:noFill/>
            </a:ln>
          </p:spPr>
        </p:sp>
        <p:sp>
          <p:nvSpPr>
            <p:cNvPr id="41017" name="Text Box 36"/>
            <p:cNvSpPr txBox="1"/>
            <p:nvPr/>
          </p:nvSpPr>
          <p:spPr>
            <a:xfrm>
              <a:off x="2494" y="2109"/>
              <a:ext cx="170" cy="17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dirty="0">
                  <a:solidFill>
                    <a:schemeClr val="accent2"/>
                  </a:solidFill>
                </a:rPr>
                <a:t>3</a:t>
              </a:r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  <p:sp>
          <p:nvSpPr>
            <p:cNvPr id="41018" name="Line 37"/>
            <p:cNvSpPr/>
            <p:nvPr/>
          </p:nvSpPr>
          <p:spPr>
            <a:xfrm flipV="1">
              <a:off x="2965" y="2203"/>
              <a:ext cx="42" cy="59"/>
            </a:xfrm>
            <a:prstGeom prst="line">
              <a:avLst/>
            </a:prstGeom>
            <a:ln w="19050">
              <a:noFill/>
            </a:ln>
          </p:spPr>
        </p:sp>
        <p:sp>
          <p:nvSpPr>
            <p:cNvPr id="41019" name="Text Box 38"/>
            <p:cNvSpPr txBox="1"/>
            <p:nvPr/>
          </p:nvSpPr>
          <p:spPr>
            <a:xfrm>
              <a:off x="2877" y="2114"/>
              <a:ext cx="170" cy="17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dirty="0">
                  <a:solidFill>
                    <a:schemeClr val="accent2"/>
                  </a:solidFill>
                </a:rPr>
                <a:t>3</a:t>
              </a:r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  <p:sp>
          <p:nvSpPr>
            <p:cNvPr id="41020" name="Line 39"/>
            <p:cNvSpPr/>
            <p:nvPr/>
          </p:nvSpPr>
          <p:spPr>
            <a:xfrm flipH="1">
              <a:off x="2573" y="2201"/>
              <a:ext cx="45" cy="75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021" name="Line 40"/>
            <p:cNvSpPr/>
            <p:nvPr/>
          </p:nvSpPr>
          <p:spPr>
            <a:xfrm flipH="1">
              <a:off x="2959" y="2206"/>
              <a:ext cx="50" cy="71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3401" name="Rectangle 41"/>
            <p:cNvSpPr>
              <a:spLocks noChangeArrowheads="1"/>
            </p:cNvSpPr>
            <p:nvPr/>
          </p:nvSpPr>
          <p:spPr bwMode="auto">
            <a:xfrm rot="16200000">
              <a:off x="1164" y="2162"/>
              <a:ext cx="1207" cy="21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Decoder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23" name="Line 42"/>
            <p:cNvSpPr/>
            <p:nvPr/>
          </p:nvSpPr>
          <p:spPr>
            <a:xfrm rot="-5400000">
              <a:off x="1573" y="2160"/>
              <a:ext cx="0" cy="166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024" name="Line 43"/>
            <p:cNvSpPr/>
            <p:nvPr/>
          </p:nvSpPr>
          <p:spPr>
            <a:xfrm rot="-5400000" flipH="1">
              <a:off x="1966" y="2151"/>
              <a:ext cx="0" cy="184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3404" name="Rectangle 44"/>
            <p:cNvSpPr>
              <a:spLocks noChangeArrowheads="1"/>
            </p:cNvSpPr>
            <p:nvPr/>
          </p:nvSpPr>
          <p:spPr bwMode="auto">
            <a:xfrm rot="16200000">
              <a:off x="786" y="2174"/>
              <a:ext cx="1207" cy="20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BTB &amp; I-TLB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26" name="Line 45"/>
            <p:cNvSpPr/>
            <p:nvPr/>
          </p:nvSpPr>
          <p:spPr>
            <a:xfrm>
              <a:off x="1398" y="1278"/>
              <a:ext cx="0" cy="393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1027" name="Rectangle 46"/>
            <p:cNvSpPr/>
            <p:nvPr/>
          </p:nvSpPr>
          <p:spPr>
            <a:xfrm rot="-5400000">
              <a:off x="1121" y="1113"/>
              <a:ext cx="185" cy="145"/>
            </a:xfrm>
            <a:prstGeom prst="rect">
              <a:avLst/>
            </a:prstGeom>
            <a:solidFill>
              <a:srgbClr val="FF0066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sm" len="sm"/>
            </a:ln>
          </p:spPr>
          <p:txBody>
            <a:bodyPr wrap="none" lIns="0" tIns="0" rIns="0" bIns="0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143407" name="Rectangle 47"/>
            <p:cNvSpPr>
              <a:spLocks noChangeArrowheads="1"/>
            </p:cNvSpPr>
            <p:nvPr/>
          </p:nvSpPr>
          <p:spPr bwMode="auto">
            <a:xfrm rot="16200000">
              <a:off x="3778" y="2493"/>
              <a:ext cx="754" cy="676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Floating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Point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Group 48"/>
          <p:cNvGrpSpPr/>
          <p:nvPr/>
        </p:nvGrpSpPr>
        <p:grpSpPr>
          <a:xfrm>
            <a:off x="615950" y="3613785"/>
            <a:ext cx="7718425" cy="1016000"/>
            <a:chOff x="388" y="2186"/>
            <a:chExt cx="4862" cy="640"/>
          </a:xfrm>
        </p:grpSpPr>
        <p:grpSp>
          <p:nvGrpSpPr>
            <p:cNvPr id="40966" name="Group 49"/>
            <p:cNvGrpSpPr/>
            <p:nvPr/>
          </p:nvGrpSpPr>
          <p:grpSpPr>
            <a:xfrm>
              <a:off x="388" y="2190"/>
              <a:ext cx="4862" cy="570"/>
              <a:chOff x="388" y="2190"/>
              <a:chExt cx="4862" cy="570"/>
            </a:xfrm>
          </p:grpSpPr>
          <p:sp>
            <p:nvSpPr>
              <p:cNvPr id="40977" name="Freeform 50"/>
              <p:cNvSpPr/>
              <p:nvPr/>
            </p:nvSpPr>
            <p:spPr>
              <a:xfrm>
                <a:off x="388" y="2196"/>
                <a:ext cx="2519" cy="7"/>
              </a:xfrm>
              <a:custGeom>
                <a:avLst/>
                <a:gdLst>
                  <a:gd name="txL" fmla="*/ 0 w 2519"/>
                  <a:gd name="txT" fmla="*/ 0 h 7"/>
                  <a:gd name="txR" fmla="*/ 2519 w 2519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519" y="0"/>
                  </a:cxn>
                </a:cxnLst>
                <a:rect l="txL" t="txT" r="txR" b="txB"/>
                <a:pathLst>
                  <a:path w="2519" h="7">
                    <a:moveTo>
                      <a:pt x="0" y="7"/>
                    </a:moveTo>
                    <a:lnTo>
                      <a:pt x="2519" y="0"/>
                    </a:lnTo>
                  </a:path>
                </a:pathLst>
              </a:custGeom>
              <a:noFill/>
              <a:ln w="231775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40978" name="Group 51"/>
              <p:cNvGrpSpPr/>
              <p:nvPr/>
            </p:nvGrpSpPr>
            <p:grpSpPr>
              <a:xfrm>
                <a:off x="397" y="2544"/>
                <a:ext cx="4496" cy="213"/>
                <a:chOff x="397" y="2544"/>
                <a:chExt cx="4496" cy="213"/>
              </a:xfrm>
            </p:grpSpPr>
            <p:sp>
              <p:nvSpPr>
                <p:cNvPr id="40982" name="Freeform 52"/>
                <p:cNvSpPr/>
                <p:nvPr/>
              </p:nvSpPr>
              <p:spPr>
                <a:xfrm>
                  <a:off x="3840" y="2754"/>
                  <a:ext cx="1053" cy="3"/>
                </a:xfrm>
                <a:custGeom>
                  <a:avLst/>
                  <a:gdLst>
                    <a:gd name="txL" fmla="*/ 0 w 1053"/>
                    <a:gd name="txT" fmla="*/ 0 h 3"/>
                    <a:gd name="txR" fmla="*/ 1053 w 1053"/>
                    <a:gd name="txB" fmla="*/ 3 h 3"/>
                  </a:gdLst>
                  <a:ahLst/>
                  <a:cxnLst>
                    <a:cxn ang="0">
                      <a:pos x="0" y="0"/>
                    </a:cxn>
                    <a:cxn ang="0">
                      <a:pos x="1053" y="3"/>
                    </a:cxn>
                  </a:cxnLst>
                  <a:rect l="txL" t="txT" r="txR" b="txB"/>
                  <a:pathLst>
                    <a:path w="1053" h="3">
                      <a:moveTo>
                        <a:pt x="0" y="0"/>
                      </a:moveTo>
                      <a:lnTo>
                        <a:pt x="1053" y="3"/>
                      </a:lnTo>
                    </a:path>
                  </a:pathLst>
                </a:custGeom>
                <a:noFill/>
                <a:ln w="231775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0983" name="Freeform 53"/>
                <p:cNvSpPr/>
                <p:nvPr/>
              </p:nvSpPr>
              <p:spPr>
                <a:xfrm>
                  <a:off x="2829" y="2544"/>
                  <a:ext cx="1035" cy="210"/>
                </a:xfrm>
                <a:custGeom>
                  <a:avLst/>
                  <a:gdLst>
                    <a:gd name="txL" fmla="*/ 0 w 1035"/>
                    <a:gd name="txT" fmla="*/ 0 h 210"/>
                    <a:gd name="txR" fmla="*/ 1035 w 1035"/>
                    <a:gd name="txB" fmla="*/ 210 h 210"/>
                  </a:gdLst>
                  <a:ahLst/>
                  <a:cxnLst>
                    <a:cxn ang="0">
                      <a:pos x="0" y="0"/>
                    </a:cxn>
                    <a:cxn ang="0">
                      <a:pos x="216" y="24"/>
                    </a:cxn>
                    <a:cxn ang="0">
                      <a:pos x="489" y="135"/>
                    </a:cxn>
                    <a:cxn ang="0">
                      <a:pos x="741" y="192"/>
                    </a:cxn>
                    <a:cxn ang="0">
                      <a:pos x="1035" y="210"/>
                    </a:cxn>
                  </a:cxnLst>
                  <a:rect l="txL" t="txT" r="txR" b="txB"/>
                  <a:pathLst>
                    <a:path w="1035" h="210">
                      <a:moveTo>
                        <a:pt x="0" y="0"/>
                      </a:moveTo>
                      <a:cubicBezTo>
                        <a:pt x="36" y="4"/>
                        <a:pt x="135" y="2"/>
                        <a:pt x="216" y="24"/>
                      </a:cubicBezTo>
                      <a:cubicBezTo>
                        <a:pt x="297" y="46"/>
                        <a:pt x="402" y="107"/>
                        <a:pt x="489" y="135"/>
                      </a:cubicBezTo>
                      <a:cubicBezTo>
                        <a:pt x="576" y="163"/>
                        <a:pt x="650" y="180"/>
                        <a:pt x="741" y="192"/>
                      </a:cubicBezTo>
                      <a:cubicBezTo>
                        <a:pt x="832" y="204"/>
                        <a:pt x="974" y="206"/>
                        <a:pt x="1035" y="210"/>
                      </a:cubicBezTo>
                    </a:path>
                  </a:pathLst>
                </a:custGeom>
                <a:noFill/>
                <a:ln w="231775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0984" name="Freeform 54"/>
                <p:cNvSpPr/>
                <p:nvPr/>
              </p:nvSpPr>
              <p:spPr>
                <a:xfrm>
                  <a:off x="397" y="2547"/>
                  <a:ext cx="2519" cy="7"/>
                </a:xfrm>
                <a:custGeom>
                  <a:avLst/>
                  <a:gdLst>
                    <a:gd name="txL" fmla="*/ 0 w 2519"/>
                    <a:gd name="txT" fmla="*/ 0 h 7"/>
                    <a:gd name="txR" fmla="*/ 2519 w 2519"/>
                    <a:gd name="txB" fmla="*/ 7 h 7"/>
                  </a:gdLst>
                  <a:ahLst/>
                  <a:cxnLst>
                    <a:cxn ang="0">
                      <a:pos x="0" y="7"/>
                    </a:cxn>
                    <a:cxn ang="0">
                      <a:pos x="2519" y="0"/>
                    </a:cxn>
                  </a:cxnLst>
                  <a:rect l="txL" t="txT" r="txR" b="txB"/>
                  <a:pathLst>
                    <a:path w="2519" h="7">
                      <a:moveTo>
                        <a:pt x="0" y="7"/>
                      </a:moveTo>
                      <a:lnTo>
                        <a:pt x="2519" y="0"/>
                      </a:lnTo>
                    </a:path>
                  </a:pathLst>
                </a:custGeom>
                <a:noFill/>
                <a:ln w="231775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40979" name="Line 55"/>
              <p:cNvSpPr/>
              <p:nvPr/>
            </p:nvSpPr>
            <p:spPr>
              <a:xfrm>
                <a:off x="4974" y="2748"/>
                <a:ext cx="276" cy="0"/>
              </a:xfrm>
              <a:prstGeom prst="line">
                <a:avLst/>
              </a:prstGeom>
              <a:ln w="231775" cap="flat" cmpd="sng">
                <a:solidFill>
                  <a:srgbClr val="FFFF00"/>
                </a:solidFill>
                <a:prstDash val="solid"/>
                <a:headEnd type="none" w="med" len="med"/>
                <a:tailEnd type="stealth" w="med" len="med"/>
              </a:ln>
            </p:spPr>
          </p:sp>
          <p:sp>
            <p:nvSpPr>
              <p:cNvPr id="40980" name="Freeform 56"/>
              <p:cNvSpPr/>
              <p:nvPr/>
            </p:nvSpPr>
            <p:spPr>
              <a:xfrm>
                <a:off x="2862" y="2190"/>
                <a:ext cx="1017" cy="570"/>
              </a:xfrm>
              <a:custGeom>
                <a:avLst/>
                <a:gdLst>
                  <a:gd name="txL" fmla="*/ 0 w 1017"/>
                  <a:gd name="txT" fmla="*/ 0 h 570"/>
                  <a:gd name="txR" fmla="*/ 1017 w 1017"/>
                  <a:gd name="txB" fmla="*/ 570 h 570"/>
                </a:gdLst>
                <a:ahLst/>
                <a:cxnLst>
                  <a:cxn ang="0">
                    <a:pos x="0" y="0"/>
                  </a:cxn>
                  <a:cxn ang="0">
                    <a:pos x="276" y="78"/>
                  </a:cxn>
                  <a:cxn ang="0">
                    <a:pos x="549" y="330"/>
                  </a:cxn>
                  <a:cxn ang="0">
                    <a:pos x="735" y="468"/>
                  </a:cxn>
                  <a:cxn ang="0">
                    <a:pos x="1017" y="570"/>
                  </a:cxn>
                </a:cxnLst>
                <a:rect l="txL" t="txT" r="txR" b="txB"/>
                <a:pathLst>
                  <a:path w="1017" h="570">
                    <a:moveTo>
                      <a:pt x="0" y="0"/>
                    </a:moveTo>
                    <a:cubicBezTo>
                      <a:pt x="45" y="13"/>
                      <a:pt x="185" y="23"/>
                      <a:pt x="276" y="78"/>
                    </a:cubicBezTo>
                    <a:cubicBezTo>
                      <a:pt x="367" y="133"/>
                      <a:pt x="472" y="265"/>
                      <a:pt x="549" y="330"/>
                    </a:cubicBezTo>
                    <a:cubicBezTo>
                      <a:pt x="626" y="395"/>
                      <a:pt x="657" y="428"/>
                      <a:pt x="735" y="468"/>
                    </a:cubicBezTo>
                    <a:cubicBezTo>
                      <a:pt x="813" y="508"/>
                      <a:pt x="958" y="549"/>
                      <a:pt x="1017" y="570"/>
                    </a:cubicBezTo>
                  </a:path>
                </a:pathLst>
              </a:custGeom>
              <a:noFill/>
              <a:ln w="231775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81" name="Freeform 57"/>
              <p:cNvSpPr/>
              <p:nvPr/>
            </p:nvSpPr>
            <p:spPr>
              <a:xfrm>
                <a:off x="3996" y="2751"/>
                <a:ext cx="1113" cy="3"/>
              </a:xfrm>
              <a:custGeom>
                <a:avLst/>
                <a:gdLst>
                  <a:gd name="txL" fmla="*/ 0 w 1113"/>
                  <a:gd name="txT" fmla="*/ 0 h 3"/>
                  <a:gd name="txR" fmla="*/ 1113 w 1113"/>
                  <a:gd name="txB" fmla="*/ 3 h 3"/>
                </a:gdLst>
                <a:ahLst/>
                <a:cxnLst>
                  <a:cxn ang="0">
                    <a:pos x="0" y="3"/>
                  </a:cxn>
                  <a:cxn ang="0">
                    <a:pos x="1113" y="0"/>
                  </a:cxn>
                </a:cxnLst>
                <a:rect l="txL" t="txT" r="txR" b="txB"/>
                <a:pathLst>
                  <a:path w="1113" h="3">
                    <a:moveTo>
                      <a:pt x="0" y="3"/>
                    </a:moveTo>
                    <a:lnTo>
                      <a:pt x="1113" y="0"/>
                    </a:lnTo>
                  </a:path>
                </a:pathLst>
              </a:custGeom>
              <a:noFill/>
              <a:ln w="231775" cap="flat" cmpd="sng">
                <a:solidFill>
                  <a:srgbClr val="FFFF00">
                    <a:alpha val="10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0967" name="Line 58"/>
            <p:cNvSpPr/>
            <p:nvPr/>
          </p:nvSpPr>
          <p:spPr>
            <a:xfrm>
              <a:off x="3864" y="2679"/>
              <a:ext cx="0" cy="147"/>
            </a:xfrm>
            <a:prstGeom prst="line">
              <a:avLst/>
            </a:prstGeom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68" name="Line 59"/>
            <p:cNvSpPr/>
            <p:nvPr/>
          </p:nvSpPr>
          <p:spPr>
            <a:xfrm>
              <a:off x="3967" y="2679"/>
              <a:ext cx="0" cy="147"/>
            </a:xfrm>
            <a:prstGeom prst="line">
              <a:avLst/>
            </a:prstGeom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69" name="Line 60"/>
            <p:cNvSpPr/>
            <p:nvPr/>
          </p:nvSpPr>
          <p:spPr>
            <a:xfrm>
              <a:off x="4071" y="2679"/>
              <a:ext cx="0" cy="147"/>
            </a:xfrm>
            <a:prstGeom prst="line">
              <a:avLst/>
            </a:prstGeom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0" name="Line 61"/>
            <p:cNvSpPr/>
            <p:nvPr/>
          </p:nvSpPr>
          <p:spPr>
            <a:xfrm>
              <a:off x="4175" y="2679"/>
              <a:ext cx="0" cy="147"/>
            </a:xfrm>
            <a:prstGeom prst="line">
              <a:avLst/>
            </a:prstGeom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1" name="Line 62"/>
            <p:cNvSpPr/>
            <p:nvPr/>
          </p:nvSpPr>
          <p:spPr>
            <a:xfrm>
              <a:off x="4279" y="2679"/>
              <a:ext cx="0" cy="147"/>
            </a:xfrm>
            <a:prstGeom prst="line">
              <a:avLst/>
            </a:prstGeom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2" name="Line 63"/>
            <p:cNvSpPr/>
            <p:nvPr/>
          </p:nvSpPr>
          <p:spPr>
            <a:xfrm>
              <a:off x="4383" y="2679"/>
              <a:ext cx="0" cy="147"/>
            </a:xfrm>
            <a:prstGeom prst="line">
              <a:avLst/>
            </a:prstGeom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3" name="Line 64"/>
            <p:cNvSpPr/>
            <p:nvPr/>
          </p:nvSpPr>
          <p:spPr>
            <a:xfrm>
              <a:off x="4487" y="2679"/>
              <a:ext cx="0" cy="147"/>
            </a:xfrm>
            <a:prstGeom prst="line">
              <a:avLst/>
            </a:prstGeom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425" name="Rectangle 65"/>
            <p:cNvSpPr>
              <a:spLocks noChangeArrowheads="1"/>
            </p:cNvSpPr>
            <p:nvPr/>
          </p:nvSpPr>
          <p:spPr bwMode="auto">
            <a:xfrm>
              <a:off x="389" y="2186"/>
              <a:ext cx="2731" cy="44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50000">
                  <a:schemeClr val="accent2">
                    <a:alpha val="75000"/>
                  </a:schemeClr>
                </a:gs>
                <a:gs pos="100000">
                  <a:srgbClr val="FFFF00"/>
                </a:gs>
              </a:gsLst>
              <a:lin ang="5400000" scaled="1"/>
            </a:gradFill>
            <a:ln w="23177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965" name="Text Box 66"/>
          <p:cNvSpPr txBox="1"/>
          <p:nvPr/>
        </p:nvSpPr>
        <p:spPr>
          <a:xfrm>
            <a:off x="342265" y="5683250"/>
            <a:ext cx="857313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ctr" eaLnBrk="1" hangingPunct="1"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threads CANNOT be executed at the same time (per processor)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if they’re competing for the same execution resource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821690"/>
          </a:xfrm>
          <a:noFill/>
          <a:ln>
            <a:noFill/>
          </a:ln>
        </p:spPr>
        <p:txBody>
          <a:bodyPr/>
          <a:p>
            <a:pPr eaLnBrk="1" hangingPunct="1"/>
            <a:r>
              <a:rPr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Single core , With HT</a:t>
            </a:r>
            <a:endParaRPr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/>
          <p:nvPr/>
        </p:nvSpPr>
        <p:spPr>
          <a:xfrm>
            <a:off x="381000" y="1052830"/>
            <a:ext cx="8534400" cy="609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 Eg. Pentium D Processor )</a:t>
            </a:r>
            <a:r>
              <a:rPr 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Two Floating Point Threads</a:t>
            </a:r>
            <a:endParaRPr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0965" name="Text Box 66"/>
          <p:cNvSpPr txBox="1"/>
          <p:nvPr/>
        </p:nvSpPr>
        <p:spPr>
          <a:xfrm>
            <a:off x="6300470" y="2240915"/>
            <a:ext cx="251968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hangingPunct="1"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Even 2 floating point threads can be executed at the same time now (per processor) as there are multiple floating point execution units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821690"/>
          </a:xfrm>
          <a:noFill/>
          <a:ln>
            <a:noFill/>
          </a:ln>
        </p:spPr>
        <p:txBody>
          <a:bodyPr/>
          <a:p>
            <a:pPr eaLnBrk="1" hangingPunct="1"/>
            <a:r>
              <a:rPr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 core , Without HT</a:t>
            </a:r>
            <a:endParaRPr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3011" name="Group 3"/>
          <p:cNvGrpSpPr/>
          <p:nvPr/>
        </p:nvGrpSpPr>
        <p:grpSpPr>
          <a:xfrm>
            <a:off x="773430" y="1628775"/>
            <a:ext cx="4715510" cy="4748530"/>
            <a:chOff x="1095" y="554"/>
            <a:chExt cx="3424" cy="3362"/>
          </a:xfrm>
        </p:grpSpPr>
        <p:sp>
          <p:nvSpPr>
            <p:cNvPr id="43016" name="Rectangle 4"/>
            <p:cNvSpPr/>
            <p:nvPr/>
          </p:nvSpPr>
          <p:spPr>
            <a:xfrm rot="-5400000">
              <a:off x="1126" y="523"/>
              <a:ext cx="3362" cy="3424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sm" len="sm"/>
            </a:ln>
          </p:spPr>
          <p:txBody>
            <a:bodyPr wrap="none" lIns="0" tIns="0" rIns="0" bIns="0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145413" name="Rectangle 5"/>
            <p:cNvSpPr>
              <a:spLocks noChangeArrowheads="1"/>
            </p:cNvSpPr>
            <p:nvPr/>
          </p:nvSpPr>
          <p:spPr bwMode="auto">
            <a:xfrm rot="21600000">
              <a:off x="1173" y="639"/>
              <a:ext cx="3250" cy="158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414" name="Rectangle 6"/>
            <p:cNvSpPr>
              <a:spLocks noChangeArrowheads="1"/>
            </p:cNvSpPr>
            <p:nvPr/>
          </p:nvSpPr>
          <p:spPr bwMode="auto">
            <a:xfrm rot="21600000">
              <a:off x="1313" y="661"/>
              <a:ext cx="2650" cy="13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L2 Cache and Control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19" name="Line 7"/>
            <p:cNvSpPr/>
            <p:nvPr/>
          </p:nvSpPr>
          <p:spPr>
            <a:xfrm rot="-5400000" flipH="1">
              <a:off x="3424" y="1736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20" name="Line 8"/>
            <p:cNvSpPr/>
            <p:nvPr/>
          </p:nvSpPr>
          <p:spPr>
            <a:xfrm rot="-5400000" flipH="1">
              <a:off x="3421" y="1973"/>
              <a:ext cx="0" cy="12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21" name="Line 9"/>
            <p:cNvSpPr/>
            <p:nvPr/>
          </p:nvSpPr>
          <p:spPr>
            <a:xfrm rot="5400000" flipH="1" flipV="1">
              <a:off x="4092" y="1861"/>
              <a:ext cx="0" cy="122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22" name="Line 10"/>
            <p:cNvSpPr/>
            <p:nvPr/>
          </p:nvSpPr>
          <p:spPr>
            <a:xfrm flipV="1">
              <a:off x="4248" y="727"/>
              <a:ext cx="0" cy="131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3023" name="Line 11"/>
            <p:cNvSpPr/>
            <p:nvPr/>
          </p:nvSpPr>
          <p:spPr>
            <a:xfrm>
              <a:off x="3964" y="726"/>
              <a:ext cx="284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none" w="sm" len="sm"/>
            </a:ln>
          </p:spPr>
        </p:sp>
        <p:sp>
          <p:nvSpPr>
            <p:cNvPr id="43024" name="Rectangle 12"/>
            <p:cNvSpPr/>
            <p:nvPr/>
          </p:nvSpPr>
          <p:spPr>
            <a:xfrm>
              <a:off x="1313" y="661"/>
              <a:ext cx="2650" cy="130"/>
            </a:xfrm>
            <a:prstGeom prst="rect">
              <a:avLst/>
            </a:prstGeom>
            <a:solidFill>
              <a:srgbClr val="660066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dirty="0"/>
                <a:t>L2 Cache and Control</a:t>
              </a:r>
              <a:endParaRPr lang="en-US" altLang="zh-CN" sz="1200" dirty="0"/>
            </a:p>
          </p:txBody>
        </p:sp>
        <p:sp>
          <p:nvSpPr>
            <p:cNvPr id="145421" name="Rectangle 13"/>
            <p:cNvSpPr>
              <a:spLocks noChangeArrowheads="1"/>
            </p:cNvSpPr>
            <p:nvPr/>
          </p:nvSpPr>
          <p:spPr bwMode="auto">
            <a:xfrm rot="16200000">
              <a:off x="3582" y="1430"/>
              <a:ext cx="1333" cy="189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L1 D-Cache and D-TLB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26" name="Line 14"/>
            <p:cNvSpPr/>
            <p:nvPr/>
          </p:nvSpPr>
          <p:spPr>
            <a:xfrm rot="-5400000" flipH="1">
              <a:off x="4050" y="1099"/>
              <a:ext cx="0" cy="19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5423" name="Rectangle 15"/>
            <p:cNvSpPr>
              <a:spLocks noChangeArrowheads="1"/>
            </p:cNvSpPr>
            <p:nvPr/>
          </p:nvSpPr>
          <p:spPr bwMode="auto">
            <a:xfrm rot="16200000">
              <a:off x="2619" y="1446"/>
              <a:ext cx="1334" cy="15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Schedulers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424" name="Rectangle 16"/>
            <p:cNvSpPr>
              <a:spLocks noChangeArrowheads="1"/>
            </p:cNvSpPr>
            <p:nvPr/>
          </p:nvSpPr>
          <p:spPr bwMode="auto">
            <a:xfrm rot="16200000">
              <a:off x="3430" y="918"/>
              <a:ext cx="700" cy="57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Integer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29" name="Line 17"/>
            <p:cNvSpPr/>
            <p:nvPr/>
          </p:nvSpPr>
          <p:spPr>
            <a:xfrm rot="-5400000" flipH="1">
              <a:off x="3429" y="1394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30" name="Line 18"/>
            <p:cNvSpPr/>
            <p:nvPr/>
          </p:nvSpPr>
          <p:spPr>
            <a:xfrm rot="-5400000" flipH="1">
              <a:off x="3431" y="1286"/>
              <a:ext cx="0" cy="12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31" name="Line 19"/>
            <p:cNvSpPr/>
            <p:nvPr/>
          </p:nvSpPr>
          <p:spPr>
            <a:xfrm rot="-5400000" flipH="1">
              <a:off x="3429" y="1185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32" name="Line 20"/>
            <p:cNvSpPr/>
            <p:nvPr/>
          </p:nvSpPr>
          <p:spPr>
            <a:xfrm rot="-5400000" flipH="1">
              <a:off x="3428" y="1082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33" name="Line 21"/>
            <p:cNvSpPr/>
            <p:nvPr/>
          </p:nvSpPr>
          <p:spPr>
            <a:xfrm rot="-5400000" flipH="1">
              <a:off x="3429" y="980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34" name="Line 22"/>
            <p:cNvSpPr/>
            <p:nvPr/>
          </p:nvSpPr>
          <p:spPr>
            <a:xfrm rot="-5400000" flipH="1">
              <a:off x="3429" y="839"/>
              <a:ext cx="0" cy="125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5431" name="Rectangle 23"/>
            <p:cNvSpPr>
              <a:spLocks noChangeArrowheads="1"/>
            </p:cNvSpPr>
            <p:nvPr/>
          </p:nvSpPr>
          <p:spPr bwMode="auto">
            <a:xfrm rot="16200000">
              <a:off x="1712" y="1340"/>
              <a:ext cx="875" cy="347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Trace Cache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432" name="Rectangle 24"/>
            <p:cNvSpPr>
              <a:spLocks noChangeArrowheads="1"/>
            </p:cNvSpPr>
            <p:nvPr/>
          </p:nvSpPr>
          <p:spPr bwMode="auto">
            <a:xfrm rot="16200000">
              <a:off x="2185" y="1435"/>
              <a:ext cx="875" cy="157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Rename/Alloc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433" name="Rectangle 25"/>
            <p:cNvSpPr>
              <a:spLocks noChangeArrowheads="1"/>
            </p:cNvSpPr>
            <p:nvPr/>
          </p:nvSpPr>
          <p:spPr bwMode="auto">
            <a:xfrm rot="16200000">
              <a:off x="2533" y="1435"/>
              <a:ext cx="875" cy="15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uop Queues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434" name="Rectangle 26"/>
            <p:cNvSpPr>
              <a:spLocks noChangeArrowheads="1"/>
            </p:cNvSpPr>
            <p:nvPr/>
          </p:nvSpPr>
          <p:spPr bwMode="auto">
            <a:xfrm rot="21600000">
              <a:off x="1973" y="858"/>
              <a:ext cx="348" cy="13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BTB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39" name="Line 27"/>
            <p:cNvSpPr/>
            <p:nvPr/>
          </p:nvSpPr>
          <p:spPr>
            <a:xfrm>
              <a:off x="2165" y="990"/>
              <a:ext cx="0" cy="8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3040" name="Line 28"/>
            <p:cNvSpPr/>
            <p:nvPr/>
          </p:nvSpPr>
          <p:spPr>
            <a:xfrm rot="-5400000" flipH="1">
              <a:off x="2433" y="1379"/>
              <a:ext cx="0" cy="221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41" name="Line 29"/>
            <p:cNvSpPr/>
            <p:nvPr/>
          </p:nvSpPr>
          <p:spPr>
            <a:xfrm rot="-5400000" flipH="1">
              <a:off x="2796" y="1395"/>
              <a:ext cx="0" cy="19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42" name="Line 30"/>
            <p:cNvSpPr/>
            <p:nvPr/>
          </p:nvSpPr>
          <p:spPr>
            <a:xfrm rot="-5400000" flipH="1">
              <a:off x="3128" y="1411"/>
              <a:ext cx="0" cy="158"/>
            </a:xfrm>
            <a:prstGeom prst="line">
              <a:avLst/>
            </a:prstGeom>
            <a:ln w="571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5439" name="Rectangle 31"/>
            <p:cNvSpPr>
              <a:spLocks noChangeArrowheads="1"/>
            </p:cNvSpPr>
            <p:nvPr/>
          </p:nvSpPr>
          <p:spPr bwMode="auto">
            <a:xfrm rot="21600000">
              <a:off x="1976" y="2037"/>
              <a:ext cx="347" cy="153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uCode</a:t>
              </a:r>
              <a:endPara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ROM</a:t>
              </a:r>
              <a:endPara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44" name="Line 32"/>
            <p:cNvSpPr/>
            <p:nvPr/>
          </p:nvSpPr>
          <p:spPr>
            <a:xfrm>
              <a:off x="2323" y="2125"/>
              <a:ext cx="64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045" name="Line 33"/>
            <p:cNvSpPr/>
            <p:nvPr/>
          </p:nvSpPr>
          <p:spPr>
            <a:xfrm flipH="1" flipV="1">
              <a:off x="2387" y="1490"/>
              <a:ext cx="0" cy="635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sm" len="sm"/>
              <a:tailEnd type="triangle" w="med" len="med"/>
            </a:ln>
          </p:spPr>
        </p:sp>
        <p:sp>
          <p:nvSpPr>
            <p:cNvPr id="43046" name="Line 34"/>
            <p:cNvSpPr/>
            <p:nvPr/>
          </p:nvSpPr>
          <p:spPr>
            <a:xfrm>
              <a:off x="2149" y="1949"/>
              <a:ext cx="0" cy="88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3047" name="Line 35"/>
            <p:cNvSpPr/>
            <p:nvPr/>
          </p:nvSpPr>
          <p:spPr>
            <a:xfrm flipV="1">
              <a:off x="2426" y="1458"/>
              <a:ext cx="37" cy="42"/>
            </a:xfrm>
            <a:prstGeom prst="line">
              <a:avLst/>
            </a:prstGeom>
            <a:ln w="19050">
              <a:noFill/>
            </a:ln>
          </p:spPr>
        </p:sp>
        <p:sp>
          <p:nvSpPr>
            <p:cNvPr id="43048" name="Text Box 36"/>
            <p:cNvSpPr txBox="1"/>
            <p:nvPr/>
          </p:nvSpPr>
          <p:spPr>
            <a:xfrm>
              <a:off x="2347" y="1375"/>
              <a:ext cx="156" cy="1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dirty="0">
                  <a:solidFill>
                    <a:schemeClr val="accent2"/>
                  </a:solidFill>
                </a:rPr>
                <a:t>3</a:t>
              </a:r>
              <a:endParaRPr lang="en-US" altLang="zh-CN" sz="900" dirty="0">
                <a:solidFill>
                  <a:schemeClr val="accent2"/>
                </a:solidFill>
              </a:endParaRPr>
            </a:p>
          </p:txBody>
        </p:sp>
        <p:sp>
          <p:nvSpPr>
            <p:cNvPr id="43049" name="Line 37"/>
            <p:cNvSpPr/>
            <p:nvPr/>
          </p:nvSpPr>
          <p:spPr>
            <a:xfrm flipV="1">
              <a:off x="2757" y="1462"/>
              <a:ext cx="36" cy="43"/>
            </a:xfrm>
            <a:prstGeom prst="line">
              <a:avLst/>
            </a:prstGeom>
            <a:ln w="19050">
              <a:noFill/>
            </a:ln>
          </p:spPr>
        </p:sp>
        <p:sp>
          <p:nvSpPr>
            <p:cNvPr id="43050" name="Text Box 38"/>
            <p:cNvSpPr txBox="1"/>
            <p:nvPr/>
          </p:nvSpPr>
          <p:spPr>
            <a:xfrm>
              <a:off x="2676" y="1379"/>
              <a:ext cx="156" cy="1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dirty="0">
                  <a:solidFill>
                    <a:schemeClr val="accent2"/>
                  </a:solidFill>
                </a:rPr>
                <a:t>3</a:t>
              </a:r>
              <a:endParaRPr lang="en-US" altLang="zh-CN" sz="900" dirty="0">
                <a:solidFill>
                  <a:schemeClr val="accent2"/>
                </a:solidFill>
              </a:endParaRPr>
            </a:p>
          </p:txBody>
        </p:sp>
        <p:sp>
          <p:nvSpPr>
            <p:cNvPr id="43051" name="Line 39"/>
            <p:cNvSpPr/>
            <p:nvPr/>
          </p:nvSpPr>
          <p:spPr>
            <a:xfrm flipH="1">
              <a:off x="2419" y="1461"/>
              <a:ext cx="39" cy="54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052" name="Line 40"/>
            <p:cNvSpPr/>
            <p:nvPr/>
          </p:nvSpPr>
          <p:spPr>
            <a:xfrm flipH="1">
              <a:off x="2752" y="1464"/>
              <a:ext cx="43" cy="52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5449" name="Rectangle 41"/>
            <p:cNvSpPr>
              <a:spLocks noChangeArrowheads="1"/>
            </p:cNvSpPr>
            <p:nvPr/>
          </p:nvSpPr>
          <p:spPr bwMode="auto">
            <a:xfrm rot="16200000">
              <a:off x="1287" y="1420"/>
              <a:ext cx="874" cy="1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Decoder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54" name="Line 42"/>
            <p:cNvSpPr/>
            <p:nvPr/>
          </p:nvSpPr>
          <p:spPr>
            <a:xfrm rot="-5400000">
              <a:off x="1558" y="1419"/>
              <a:ext cx="0" cy="143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3055" name="Line 43"/>
            <p:cNvSpPr/>
            <p:nvPr/>
          </p:nvSpPr>
          <p:spPr>
            <a:xfrm rot="-5400000" flipH="1">
              <a:off x="1897" y="1412"/>
              <a:ext cx="0" cy="158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5452" name="Rectangle 44"/>
            <p:cNvSpPr>
              <a:spLocks noChangeArrowheads="1"/>
            </p:cNvSpPr>
            <p:nvPr/>
          </p:nvSpPr>
          <p:spPr bwMode="auto">
            <a:xfrm rot="16200000">
              <a:off x="964" y="1432"/>
              <a:ext cx="874" cy="173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BTB &amp; I-TLB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57" name="Line 45"/>
            <p:cNvSpPr/>
            <p:nvPr/>
          </p:nvSpPr>
          <p:spPr>
            <a:xfrm>
              <a:off x="1408" y="792"/>
              <a:ext cx="0" cy="285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3058" name="Rectangle 46"/>
            <p:cNvSpPr/>
            <p:nvPr/>
          </p:nvSpPr>
          <p:spPr>
            <a:xfrm rot="-5400000">
              <a:off x="1181" y="662"/>
              <a:ext cx="134" cy="125"/>
            </a:xfrm>
            <a:prstGeom prst="rect">
              <a:avLst/>
            </a:prstGeom>
            <a:solidFill>
              <a:srgbClr val="FF0066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sm" len="sm"/>
            </a:ln>
          </p:spPr>
          <p:txBody>
            <a:bodyPr wrap="none" lIns="0" tIns="0" rIns="0" bIns="0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145455" name="Rectangle 47"/>
            <p:cNvSpPr>
              <a:spLocks noChangeArrowheads="1"/>
            </p:cNvSpPr>
            <p:nvPr/>
          </p:nvSpPr>
          <p:spPr bwMode="auto">
            <a:xfrm rot="16200000">
              <a:off x="3509" y="1627"/>
              <a:ext cx="547" cy="58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Floating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Point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3060" name="Group 48"/>
            <p:cNvGrpSpPr/>
            <p:nvPr/>
          </p:nvGrpSpPr>
          <p:grpSpPr>
            <a:xfrm>
              <a:off x="1176" y="2227"/>
              <a:ext cx="3250" cy="1588"/>
              <a:chOff x="1176" y="2417"/>
              <a:chExt cx="3250" cy="1588"/>
            </a:xfrm>
          </p:grpSpPr>
          <p:sp>
            <p:nvSpPr>
              <p:cNvPr id="145457" name="Rectangle 49"/>
              <p:cNvSpPr>
                <a:spLocks noChangeArrowheads="1"/>
              </p:cNvSpPr>
              <p:nvPr/>
            </p:nvSpPr>
            <p:spPr bwMode="auto">
              <a:xfrm rot="21600000">
                <a:off x="1176" y="2417"/>
                <a:ext cx="3250" cy="158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hlink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5458" name="Rectangle 50"/>
              <p:cNvSpPr>
                <a:spLocks noChangeArrowheads="1"/>
              </p:cNvSpPr>
              <p:nvPr/>
            </p:nvSpPr>
            <p:spPr bwMode="auto">
              <a:xfrm rot="21600000">
                <a:off x="1316" y="2439"/>
                <a:ext cx="2650" cy="132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L2 Cache and Control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063" name="Line 51"/>
              <p:cNvSpPr/>
              <p:nvPr/>
            </p:nvSpPr>
            <p:spPr>
              <a:xfrm rot="-5400000" flipH="1">
                <a:off x="3427" y="3514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64" name="Line 52"/>
              <p:cNvSpPr/>
              <p:nvPr/>
            </p:nvSpPr>
            <p:spPr>
              <a:xfrm rot="-5400000" flipH="1">
                <a:off x="3424" y="3751"/>
                <a:ext cx="0" cy="127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65" name="Line 53"/>
              <p:cNvSpPr/>
              <p:nvPr/>
            </p:nvSpPr>
            <p:spPr>
              <a:xfrm rot="5400000" flipH="1" flipV="1">
                <a:off x="4095" y="3639"/>
                <a:ext cx="0" cy="122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66" name="Line 54"/>
              <p:cNvSpPr/>
              <p:nvPr/>
            </p:nvSpPr>
            <p:spPr>
              <a:xfrm flipV="1">
                <a:off x="4251" y="2505"/>
                <a:ext cx="0" cy="131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43067" name="Line 55"/>
              <p:cNvSpPr/>
              <p:nvPr/>
            </p:nvSpPr>
            <p:spPr>
              <a:xfrm>
                <a:off x="3967" y="2504"/>
                <a:ext cx="284" cy="0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none" w="sm" len="sm"/>
              </a:ln>
            </p:spPr>
          </p:sp>
          <p:sp>
            <p:nvSpPr>
              <p:cNvPr id="43068" name="Rectangle 56"/>
              <p:cNvSpPr/>
              <p:nvPr/>
            </p:nvSpPr>
            <p:spPr>
              <a:xfrm>
                <a:off x="1316" y="2439"/>
                <a:ext cx="2650" cy="130"/>
              </a:xfrm>
              <a:prstGeom prst="rect">
                <a:avLst/>
              </a:prstGeom>
              <a:solidFill>
                <a:srgbClr val="660066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dirty="0"/>
                  <a:t>L2 Cache and Control</a:t>
                </a:r>
                <a:endParaRPr lang="en-US" altLang="zh-CN" sz="1200" dirty="0"/>
              </a:p>
            </p:txBody>
          </p:sp>
          <p:sp>
            <p:nvSpPr>
              <p:cNvPr id="145465" name="Rectangle 57"/>
              <p:cNvSpPr>
                <a:spLocks noChangeArrowheads="1"/>
              </p:cNvSpPr>
              <p:nvPr/>
            </p:nvSpPr>
            <p:spPr bwMode="auto">
              <a:xfrm rot="16200000">
                <a:off x="3585" y="3208"/>
                <a:ext cx="1333" cy="189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L1 D-Cache and D-TLB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070" name="Line 58"/>
              <p:cNvSpPr/>
              <p:nvPr/>
            </p:nvSpPr>
            <p:spPr>
              <a:xfrm rot="-5400000" flipH="1">
                <a:off x="4053" y="2877"/>
                <a:ext cx="0" cy="19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5467" name="Rectangle 59"/>
              <p:cNvSpPr>
                <a:spLocks noChangeArrowheads="1"/>
              </p:cNvSpPr>
              <p:nvPr/>
            </p:nvSpPr>
            <p:spPr bwMode="auto">
              <a:xfrm rot="16200000">
                <a:off x="2622" y="3224"/>
                <a:ext cx="1334" cy="158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Schedulers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5468" name="Rectangle 60"/>
              <p:cNvSpPr>
                <a:spLocks noChangeArrowheads="1"/>
              </p:cNvSpPr>
              <p:nvPr/>
            </p:nvSpPr>
            <p:spPr bwMode="auto">
              <a:xfrm rot="16200000">
                <a:off x="3433" y="2696"/>
                <a:ext cx="700" cy="578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Integer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073" name="Line 61"/>
              <p:cNvSpPr/>
              <p:nvPr/>
            </p:nvSpPr>
            <p:spPr>
              <a:xfrm rot="-5400000" flipH="1">
                <a:off x="3432" y="3172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74" name="Line 62"/>
              <p:cNvSpPr/>
              <p:nvPr/>
            </p:nvSpPr>
            <p:spPr>
              <a:xfrm rot="-5400000" flipH="1">
                <a:off x="3434" y="3064"/>
                <a:ext cx="0" cy="127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75" name="Line 63"/>
              <p:cNvSpPr/>
              <p:nvPr/>
            </p:nvSpPr>
            <p:spPr>
              <a:xfrm rot="-5400000" flipH="1">
                <a:off x="3432" y="2963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76" name="Line 64"/>
              <p:cNvSpPr/>
              <p:nvPr/>
            </p:nvSpPr>
            <p:spPr>
              <a:xfrm rot="-5400000" flipH="1">
                <a:off x="3431" y="2860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77" name="Line 65"/>
              <p:cNvSpPr/>
              <p:nvPr/>
            </p:nvSpPr>
            <p:spPr>
              <a:xfrm rot="-5400000" flipH="1">
                <a:off x="3432" y="2758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78" name="Line 66"/>
              <p:cNvSpPr/>
              <p:nvPr/>
            </p:nvSpPr>
            <p:spPr>
              <a:xfrm rot="-5400000" flipH="1">
                <a:off x="3432" y="2617"/>
                <a:ext cx="0" cy="125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5475" name="Rectangle 67"/>
              <p:cNvSpPr>
                <a:spLocks noChangeArrowheads="1"/>
              </p:cNvSpPr>
              <p:nvPr/>
            </p:nvSpPr>
            <p:spPr bwMode="auto">
              <a:xfrm rot="16200000">
                <a:off x="1715" y="3118"/>
                <a:ext cx="875" cy="347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Trace Cache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5476" name="Rectangle 68"/>
              <p:cNvSpPr>
                <a:spLocks noChangeArrowheads="1"/>
              </p:cNvSpPr>
              <p:nvPr/>
            </p:nvSpPr>
            <p:spPr bwMode="auto">
              <a:xfrm rot="16200000">
                <a:off x="2188" y="3213"/>
                <a:ext cx="875" cy="157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Rename/Alloc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5477" name="Rectangle 69"/>
              <p:cNvSpPr>
                <a:spLocks noChangeArrowheads="1"/>
              </p:cNvSpPr>
              <p:nvPr/>
            </p:nvSpPr>
            <p:spPr bwMode="auto">
              <a:xfrm rot="16200000">
                <a:off x="2538" y="3209"/>
                <a:ext cx="875" cy="158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uop Queues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5478" name="Rectangle 70"/>
              <p:cNvSpPr>
                <a:spLocks noChangeArrowheads="1"/>
              </p:cNvSpPr>
              <p:nvPr/>
            </p:nvSpPr>
            <p:spPr bwMode="auto">
              <a:xfrm rot="21600000">
                <a:off x="1976" y="2636"/>
                <a:ext cx="348" cy="131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BTB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083" name="Line 71"/>
              <p:cNvSpPr/>
              <p:nvPr/>
            </p:nvSpPr>
            <p:spPr>
              <a:xfrm>
                <a:off x="2168" y="2768"/>
                <a:ext cx="0" cy="87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43084" name="Line 72"/>
              <p:cNvSpPr/>
              <p:nvPr/>
            </p:nvSpPr>
            <p:spPr>
              <a:xfrm rot="-5400000" flipH="1">
                <a:off x="2436" y="3157"/>
                <a:ext cx="0" cy="221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85" name="Line 73"/>
              <p:cNvSpPr/>
              <p:nvPr/>
            </p:nvSpPr>
            <p:spPr>
              <a:xfrm rot="-5400000" flipH="1">
                <a:off x="2799" y="3173"/>
                <a:ext cx="0" cy="190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86" name="Line 74"/>
              <p:cNvSpPr/>
              <p:nvPr/>
            </p:nvSpPr>
            <p:spPr>
              <a:xfrm rot="-5400000" flipH="1">
                <a:off x="3131" y="3189"/>
                <a:ext cx="0" cy="158"/>
              </a:xfrm>
              <a:prstGeom prst="line">
                <a:avLst/>
              </a:prstGeom>
              <a:ln w="571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5483" name="Rectangle 75"/>
              <p:cNvSpPr>
                <a:spLocks noChangeArrowheads="1"/>
              </p:cNvSpPr>
              <p:nvPr/>
            </p:nvSpPr>
            <p:spPr bwMode="auto">
              <a:xfrm rot="21600000">
                <a:off x="1979" y="3815"/>
                <a:ext cx="347" cy="153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uCode</a:t>
                </a:r>
                <a:endPara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ROM</a:t>
                </a:r>
                <a:endPara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088" name="Line 76"/>
              <p:cNvSpPr/>
              <p:nvPr/>
            </p:nvSpPr>
            <p:spPr>
              <a:xfrm>
                <a:off x="2326" y="3903"/>
                <a:ext cx="64" cy="0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3089" name="Line 77"/>
              <p:cNvSpPr/>
              <p:nvPr/>
            </p:nvSpPr>
            <p:spPr>
              <a:xfrm flipH="1" flipV="1">
                <a:off x="2390" y="3268"/>
                <a:ext cx="0" cy="635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sm" len="sm"/>
                <a:tailEnd type="triangle" w="med" len="med"/>
              </a:ln>
            </p:spPr>
          </p:sp>
          <p:sp>
            <p:nvSpPr>
              <p:cNvPr id="43090" name="Line 78"/>
              <p:cNvSpPr/>
              <p:nvPr/>
            </p:nvSpPr>
            <p:spPr>
              <a:xfrm>
                <a:off x="2152" y="3727"/>
                <a:ext cx="0" cy="88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43091" name="Line 79"/>
              <p:cNvSpPr/>
              <p:nvPr/>
            </p:nvSpPr>
            <p:spPr>
              <a:xfrm flipV="1">
                <a:off x="2429" y="3236"/>
                <a:ext cx="37" cy="42"/>
              </a:xfrm>
              <a:prstGeom prst="line">
                <a:avLst/>
              </a:prstGeom>
              <a:ln w="19050">
                <a:noFill/>
              </a:ln>
            </p:spPr>
          </p:sp>
          <p:sp>
            <p:nvSpPr>
              <p:cNvPr id="43092" name="Text Box 80"/>
              <p:cNvSpPr txBox="1"/>
              <p:nvPr/>
            </p:nvSpPr>
            <p:spPr>
              <a:xfrm>
                <a:off x="2350" y="3153"/>
                <a:ext cx="156" cy="16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900" dirty="0">
                    <a:solidFill>
                      <a:schemeClr val="accent2"/>
                    </a:solidFill>
                  </a:rPr>
                  <a:t>3</a:t>
                </a:r>
                <a:endParaRPr lang="en-US" altLang="zh-CN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093" name="Line 81"/>
              <p:cNvSpPr/>
              <p:nvPr/>
            </p:nvSpPr>
            <p:spPr>
              <a:xfrm flipV="1">
                <a:off x="2760" y="3240"/>
                <a:ext cx="36" cy="43"/>
              </a:xfrm>
              <a:prstGeom prst="line">
                <a:avLst/>
              </a:prstGeom>
              <a:ln w="19050">
                <a:noFill/>
              </a:ln>
            </p:spPr>
          </p:sp>
          <p:sp>
            <p:nvSpPr>
              <p:cNvPr id="43094" name="Text Box 82"/>
              <p:cNvSpPr txBox="1"/>
              <p:nvPr/>
            </p:nvSpPr>
            <p:spPr>
              <a:xfrm>
                <a:off x="2679" y="3157"/>
                <a:ext cx="156" cy="16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900" dirty="0">
                    <a:solidFill>
                      <a:schemeClr val="accent2"/>
                    </a:solidFill>
                  </a:rPr>
                  <a:t>3</a:t>
                </a:r>
                <a:endParaRPr lang="en-US" altLang="zh-CN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095" name="Line 83"/>
              <p:cNvSpPr/>
              <p:nvPr/>
            </p:nvSpPr>
            <p:spPr>
              <a:xfrm flipH="1">
                <a:off x="2422" y="3239"/>
                <a:ext cx="39" cy="54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3096" name="Line 84"/>
              <p:cNvSpPr/>
              <p:nvPr/>
            </p:nvSpPr>
            <p:spPr>
              <a:xfrm flipH="1">
                <a:off x="2755" y="3242"/>
                <a:ext cx="43" cy="52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145493" name="Rectangle 85"/>
              <p:cNvSpPr>
                <a:spLocks noChangeArrowheads="1"/>
              </p:cNvSpPr>
              <p:nvPr/>
            </p:nvSpPr>
            <p:spPr bwMode="auto">
              <a:xfrm rot="16200000">
                <a:off x="1290" y="3198"/>
                <a:ext cx="874" cy="188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Decoder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098" name="Line 86"/>
              <p:cNvSpPr/>
              <p:nvPr/>
            </p:nvSpPr>
            <p:spPr>
              <a:xfrm rot="-5400000">
                <a:off x="1561" y="3197"/>
                <a:ext cx="0" cy="143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099" name="Line 87"/>
              <p:cNvSpPr/>
              <p:nvPr/>
            </p:nvSpPr>
            <p:spPr>
              <a:xfrm rot="-5400000" flipH="1">
                <a:off x="1900" y="3190"/>
                <a:ext cx="0" cy="158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5496" name="Rectangle 88"/>
              <p:cNvSpPr>
                <a:spLocks noChangeArrowheads="1"/>
              </p:cNvSpPr>
              <p:nvPr/>
            </p:nvSpPr>
            <p:spPr bwMode="auto">
              <a:xfrm rot="16200000">
                <a:off x="963" y="3207"/>
                <a:ext cx="874" cy="173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BTB &amp; I-TLB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101" name="Line 89"/>
              <p:cNvSpPr/>
              <p:nvPr/>
            </p:nvSpPr>
            <p:spPr>
              <a:xfrm>
                <a:off x="1411" y="2570"/>
                <a:ext cx="0" cy="285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43102" name="Rectangle 90"/>
              <p:cNvSpPr/>
              <p:nvPr/>
            </p:nvSpPr>
            <p:spPr>
              <a:xfrm rot="-5400000">
                <a:off x="1184" y="2440"/>
                <a:ext cx="134" cy="125"/>
              </a:xfrm>
              <a:prstGeom prst="rect">
                <a:avLst/>
              </a:prstGeom>
              <a:solidFill>
                <a:srgbClr val="FF0066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sm" len="sm"/>
              </a:ln>
            </p:spPr>
            <p:txBody>
              <a:bodyPr wrap="none" lIns="0" tIns="0" rIns="0" bIns="0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145499" name="Rectangle 91"/>
              <p:cNvSpPr>
                <a:spLocks noChangeArrowheads="1"/>
              </p:cNvSpPr>
              <p:nvPr/>
            </p:nvSpPr>
            <p:spPr bwMode="auto">
              <a:xfrm rot="16200000">
                <a:off x="3514" y="3401"/>
                <a:ext cx="547" cy="582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Floating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Point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4" name="Group 92"/>
          <p:cNvGrpSpPr/>
          <p:nvPr/>
        </p:nvGrpSpPr>
        <p:grpSpPr>
          <a:xfrm>
            <a:off x="251460" y="2904490"/>
            <a:ext cx="5948680" cy="3036570"/>
            <a:chOff x="516" y="1427"/>
            <a:chExt cx="4625" cy="2150"/>
          </a:xfrm>
        </p:grpSpPr>
        <p:sp>
          <p:nvSpPr>
            <p:cNvPr id="43014" name="Freeform 93"/>
            <p:cNvSpPr/>
            <p:nvPr/>
          </p:nvSpPr>
          <p:spPr>
            <a:xfrm flipV="1">
              <a:off x="516" y="2979"/>
              <a:ext cx="4584" cy="598"/>
            </a:xfrm>
            <a:custGeom>
              <a:avLst/>
              <a:gdLst>
                <a:gd name="txL" fmla="*/ 0 w 4622"/>
                <a:gd name="txT" fmla="*/ 0 h 598"/>
                <a:gd name="txR" fmla="*/ 4622 w 4622"/>
                <a:gd name="txB" fmla="*/ 598 h 598"/>
              </a:gdLst>
              <a:ahLst/>
              <a:cxnLst>
                <a:cxn ang="0">
                  <a:pos x="0" y="517"/>
                </a:cxn>
                <a:cxn ang="0">
                  <a:pos x="2174" y="525"/>
                </a:cxn>
                <a:cxn ang="0">
                  <a:pos x="3092" y="81"/>
                </a:cxn>
                <a:cxn ang="0">
                  <a:pos x="4250" y="40"/>
                </a:cxn>
                <a:cxn ang="0">
                  <a:pos x="4421" y="32"/>
                </a:cxn>
              </a:cxnLst>
              <a:rect l="txL" t="txT" r="txR" b="txB"/>
              <a:pathLst>
                <a:path w="4622" h="598">
                  <a:moveTo>
                    <a:pt x="0" y="517"/>
                  </a:moveTo>
                  <a:cubicBezTo>
                    <a:pt x="374" y="518"/>
                    <a:pt x="1714" y="598"/>
                    <a:pt x="2246" y="525"/>
                  </a:cubicBezTo>
                  <a:cubicBezTo>
                    <a:pt x="2778" y="452"/>
                    <a:pt x="2838" y="162"/>
                    <a:pt x="3196" y="81"/>
                  </a:cubicBezTo>
                  <a:cubicBezTo>
                    <a:pt x="3554" y="0"/>
                    <a:pt x="4163" y="48"/>
                    <a:pt x="4393" y="40"/>
                  </a:cubicBezTo>
                  <a:cubicBezTo>
                    <a:pt x="4622" y="32"/>
                    <a:pt x="4596" y="32"/>
                    <a:pt x="4570" y="32"/>
                  </a:cubicBezTo>
                </a:path>
              </a:pathLst>
            </a:custGeom>
            <a:noFill/>
            <a:ln w="231775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5" name="Freeform 94"/>
            <p:cNvSpPr/>
            <p:nvPr/>
          </p:nvSpPr>
          <p:spPr>
            <a:xfrm flipV="1">
              <a:off x="557" y="1427"/>
              <a:ext cx="4584" cy="538"/>
            </a:xfrm>
            <a:custGeom>
              <a:avLst/>
              <a:gdLst>
                <a:gd name="txL" fmla="*/ 0 w 4622"/>
                <a:gd name="txT" fmla="*/ 0 h 538"/>
                <a:gd name="txR" fmla="*/ 4622 w 4622"/>
                <a:gd name="txB" fmla="*/ 538 h 538"/>
              </a:gdLst>
              <a:ahLst/>
              <a:cxnLst>
                <a:cxn ang="0">
                  <a:pos x="0" y="508"/>
                </a:cxn>
                <a:cxn ang="0">
                  <a:pos x="2181" y="465"/>
                </a:cxn>
                <a:cxn ang="0">
                  <a:pos x="3092" y="72"/>
                </a:cxn>
                <a:cxn ang="0">
                  <a:pos x="4250" y="31"/>
                </a:cxn>
                <a:cxn ang="0">
                  <a:pos x="4421" y="23"/>
                </a:cxn>
              </a:cxnLst>
              <a:rect l="txL" t="txT" r="txR" b="txB"/>
              <a:pathLst>
                <a:path w="4622" h="538">
                  <a:moveTo>
                    <a:pt x="0" y="508"/>
                  </a:moveTo>
                  <a:cubicBezTo>
                    <a:pt x="376" y="501"/>
                    <a:pt x="1722" y="538"/>
                    <a:pt x="2254" y="465"/>
                  </a:cubicBezTo>
                  <a:cubicBezTo>
                    <a:pt x="2786" y="392"/>
                    <a:pt x="2840" y="144"/>
                    <a:pt x="3196" y="72"/>
                  </a:cubicBezTo>
                  <a:cubicBezTo>
                    <a:pt x="3552" y="0"/>
                    <a:pt x="4163" y="39"/>
                    <a:pt x="4393" y="31"/>
                  </a:cubicBezTo>
                  <a:cubicBezTo>
                    <a:pt x="4622" y="23"/>
                    <a:pt x="4596" y="23"/>
                    <a:pt x="4570" y="23"/>
                  </a:cubicBezTo>
                </a:path>
              </a:pathLst>
            </a:custGeom>
            <a:noFill/>
            <a:ln w="231775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/>
          <p:nvPr/>
        </p:nvSpPr>
        <p:spPr>
          <a:xfrm>
            <a:off x="361950" y="1196975"/>
            <a:ext cx="8534400" cy="609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 Eg. Dual Core Pentium Processor Extreme Edition )</a:t>
            </a:r>
            <a:endParaRPr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Supports HT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Multiple Integer and Floating Point Threads</a:t>
            </a:r>
            <a:endParaRPr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0965" name="Text Box 66"/>
          <p:cNvSpPr txBox="1"/>
          <p:nvPr/>
        </p:nvSpPr>
        <p:spPr>
          <a:xfrm>
            <a:off x="6084570" y="3130550"/>
            <a:ext cx="257683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hangingPunct="1"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dual core &amp; HT together, maximum # of threads that can be xecuted at a time is 4 per processor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821690"/>
          </a:xfrm>
          <a:noFill/>
          <a:ln>
            <a:noFill/>
          </a:ln>
        </p:spPr>
        <p:txBody>
          <a:bodyPr/>
          <a:p>
            <a:pPr eaLnBrk="1" hangingPunct="1"/>
            <a:r>
              <a:rPr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 core , Without HT</a:t>
            </a:r>
            <a:endParaRPr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5059" name="Group 3"/>
          <p:cNvGrpSpPr/>
          <p:nvPr/>
        </p:nvGrpSpPr>
        <p:grpSpPr>
          <a:xfrm>
            <a:off x="1131570" y="2195195"/>
            <a:ext cx="4154805" cy="4103370"/>
            <a:chOff x="1095" y="554"/>
            <a:chExt cx="3424" cy="3362"/>
          </a:xfrm>
        </p:grpSpPr>
        <p:sp>
          <p:nvSpPr>
            <p:cNvPr id="45070" name="Rectangle 4"/>
            <p:cNvSpPr/>
            <p:nvPr/>
          </p:nvSpPr>
          <p:spPr>
            <a:xfrm rot="-5400000">
              <a:off x="1126" y="523"/>
              <a:ext cx="3362" cy="3424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sm" len="sm"/>
            </a:ln>
          </p:spPr>
          <p:txBody>
            <a:bodyPr wrap="none" lIns="0" tIns="0" rIns="0" bIns="0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147461" name="Rectangle 5"/>
            <p:cNvSpPr>
              <a:spLocks noChangeArrowheads="1"/>
            </p:cNvSpPr>
            <p:nvPr/>
          </p:nvSpPr>
          <p:spPr bwMode="auto">
            <a:xfrm rot="21600000">
              <a:off x="1173" y="639"/>
              <a:ext cx="3250" cy="158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462" name="Rectangle 6"/>
            <p:cNvSpPr>
              <a:spLocks noChangeArrowheads="1"/>
            </p:cNvSpPr>
            <p:nvPr/>
          </p:nvSpPr>
          <p:spPr bwMode="auto">
            <a:xfrm rot="21600000">
              <a:off x="1313" y="661"/>
              <a:ext cx="2650" cy="13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L2 Cache and Control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3" name="Line 7"/>
            <p:cNvSpPr/>
            <p:nvPr/>
          </p:nvSpPr>
          <p:spPr>
            <a:xfrm rot="-5400000" flipH="1">
              <a:off x="3424" y="1736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74" name="Line 8"/>
            <p:cNvSpPr/>
            <p:nvPr/>
          </p:nvSpPr>
          <p:spPr>
            <a:xfrm rot="-5400000" flipH="1">
              <a:off x="3421" y="1973"/>
              <a:ext cx="0" cy="12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75" name="Line 9"/>
            <p:cNvSpPr/>
            <p:nvPr/>
          </p:nvSpPr>
          <p:spPr>
            <a:xfrm rot="5400000" flipH="1" flipV="1">
              <a:off x="4092" y="1861"/>
              <a:ext cx="0" cy="122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76" name="Line 10"/>
            <p:cNvSpPr/>
            <p:nvPr/>
          </p:nvSpPr>
          <p:spPr>
            <a:xfrm flipV="1">
              <a:off x="4248" y="727"/>
              <a:ext cx="0" cy="131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5077" name="Line 11"/>
            <p:cNvSpPr/>
            <p:nvPr/>
          </p:nvSpPr>
          <p:spPr>
            <a:xfrm>
              <a:off x="3964" y="726"/>
              <a:ext cx="284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none" w="sm" len="sm"/>
            </a:ln>
          </p:spPr>
        </p:sp>
        <p:sp>
          <p:nvSpPr>
            <p:cNvPr id="45078" name="Rectangle 12"/>
            <p:cNvSpPr/>
            <p:nvPr/>
          </p:nvSpPr>
          <p:spPr>
            <a:xfrm>
              <a:off x="1313" y="661"/>
              <a:ext cx="2650" cy="130"/>
            </a:xfrm>
            <a:prstGeom prst="rect">
              <a:avLst/>
            </a:prstGeom>
            <a:solidFill>
              <a:srgbClr val="660066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dirty="0"/>
                <a:t>L2 Cache and Control</a:t>
              </a:r>
              <a:endParaRPr lang="en-US" altLang="zh-CN" sz="1200" dirty="0"/>
            </a:p>
          </p:txBody>
        </p:sp>
        <p:sp>
          <p:nvSpPr>
            <p:cNvPr id="147469" name="Rectangle 13"/>
            <p:cNvSpPr>
              <a:spLocks noChangeArrowheads="1"/>
            </p:cNvSpPr>
            <p:nvPr/>
          </p:nvSpPr>
          <p:spPr bwMode="auto">
            <a:xfrm rot="16200000">
              <a:off x="3582" y="1430"/>
              <a:ext cx="1333" cy="189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L1 D-Cache and D-TLB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80" name="Line 14"/>
            <p:cNvSpPr/>
            <p:nvPr/>
          </p:nvSpPr>
          <p:spPr>
            <a:xfrm rot="-5400000" flipH="1">
              <a:off x="4050" y="1099"/>
              <a:ext cx="0" cy="19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7471" name="Rectangle 15"/>
            <p:cNvSpPr>
              <a:spLocks noChangeArrowheads="1"/>
            </p:cNvSpPr>
            <p:nvPr/>
          </p:nvSpPr>
          <p:spPr bwMode="auto">
            <a:xfrm rot="16200000">
              <a:off x="2619" y="1446"/>
              <a:ext cx="1334" cy="15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Schedulers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472" name="Rectangle 16"/>
            <p:cNvSpPr>
              <a:spLocks noChangeArrowheads="1"/>
            </p:cNvSpPr>
            <p:nvPr/>
          </p:nvSpPr>
          <p:spPr bwMode="auto">
            <a:xfrm rot="16200000">
              <a:off x="3430" y="918"/>
              <a:ext cx="700" cy="57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Integer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83" name="Line 17"/>
            <p:cNvSpPr/>
            <p:nvPr/>
          </p:nvSpPr>
          <p:spPr>
            <a:xfrm rot="-5400000" flipH="1">
              <a:off x="3429" y="1394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84" name="Line 18"/>
            <p:cNvSpPr/>
            <p:nvPr/>
          </p:nvSpPr>
          <p:spPr>
            <a:xfrm rot="-5400000" flipH="1">
              <a:off x="3431" y="1286"/>
              <a:ext cx="0" cy="12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85" name="Line 19"/>
            <p:cNvSpPr/>
            <p:nvPr/>
          </p:nvSpPr>
          <p:spPr>
            <a:xfrm rot="-5400000" flipH="1">
              <a:off x="3429" y="1185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86" name="Line 20"/>
            <p:cNvSpPr/>
            <p:nvPr/>
          </p:nvSpPr>
          <p:spPr>
            <a:xfrm rot="-5400000" flipH="1">
              <a:off x="3428" y="1082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87" name="Line 21"/>
            <p:cNvSpPr/>
            <p:nvPr/>
          </p:nvSpPr>
          <p:spPr>
            <a:xfrm rot="-5400000" flipH="1">
              <a:off x="3429" y="980"/>
              <a:ext cx="0" cy="12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88" name="Line 22"/>
            <p:cNvSpPr/>
            <p:nvPr/>
          </p:nvSpPr>
          <p:spPr>
            <a:xfrm rot="-5400000" flipH="1">
              <a:off x="3429" y="839"/>
              <a:ext cx="0" cy="125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7479" name="Rectangle 23"/>
            <p:cNvSpPr>
              <a:spLocks noChangeArrowheads="1"/>
            </p:cNvSpPr>
            <p:nvPr/>
          </p:nvSpPr>
          <p:spPr bwMode="auto">
            <a:xfrm rot="16200000">
              <a:off x="1712" y="1340"/>
              <a:ext cx="875" cy="347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Trace Cache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480" name="Rectangle 24"/>
            <p:cNvSpPr>
              <a:spLocks noChangeArrowheads="1"/>
            </p:cNvSpPr>
            <p:nvPr/>
          </p:nvSpPr>
          <p:spPr bwMode="auto">
            <a:xfrm rot="16200000">
              <a:off x="2185" y="1435"/>
              <a:ext cx="875" cy="157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Rename/Alloc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481" name="Rectangle 25"/>
            <p:cNvSpPr>
              <a:spLocks noChangeArrowheads="1"/>
            </p:cNvSpPr>
            <p:nvPr/>
          </p:nvSpPr>
          <p:spPr bwMode="auto">
            <a:xfrm rot="16200000">
              <a:off x="2533" y="1435"/>
              <a:ext cx="875" cy="15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uop Queues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482" name="Rectangle 26"/>
            <p:cNvSpPr>
              <a:spLocks noChangeArrowheads="1"/>
            </p:cNvSpPr>
            <p:nvPr/>
          </p:nvSpPr>
          <p:spPr bwMode="auto">
            <a:xfrm rot="21600000">
              <a:off x="1973" y="858"/>
              <a:ext cx="348" cy="13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BTB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3" name="Line 27"/>
            <p:cNvSpPr/>
            <p:nvPr/>
          </p:nvSpPr>
          <p:spPr>
            <a:xfrm>
              <a:off x="2165" y="990"/>
              <a:ext cx="0" cy="87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5094" name="Line 28"/>
            <p:cNvSpPr/>
            <p:nvPr/>
          </p:nvSpPr>
          <p:spPr>
            <a:xfrm rot="-5400000" flipH="1">
              <a:off x="2433" y="1379"/>
              <a:ext cx="0" cy="221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95" name="Line 29"/>
            <p:cNvSpPr/>
            <p:nvPr/>
          </p:nvSpPr>
          <p:spPr>
            <a:xfrm rot="-5400000" flipH="1">
              <a:off x="2796" y="1395"/>
              <a:ext cx="0" cy="19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96" name="Line 30"/>
            <p:cNvSpPr/>
            <p:nvPr/>
          </p:nvSpPr>
          <p:spPr>
            <a:xfrm rot="-5400000" flipH="1">
              <a:off x="3128" y="1411"/>
              <a:ext cx="0" cy="158"/>
            </a:xfrm>
            <a:prstGeom prst="line">
              <a:avLst/>
            </a:prstGeom>
            <a:ln w="571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7487" name="Rectangle 31"/>
            <p:cNvSpPr>
              <a:spLocks noChangeArrowheads="1"/>
            </p:cNvSpPr>
            <p:nvPr/>
          </p:nvSpPr>
          <p:spPr bwMode="auto">
            <a:xfrm rot="21600000">
              <a:off x="1976" y="2037"/>
              <a:ext cx="347" cy="153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uCode</a:t>
              </a:r>
              <a:endPara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ROM</a:t>
              </a:r>
              <a:endPara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8" name="Line 32"/>
            <p:cNvSpPr/>
            <p:nvPr/>
          </p:nvSpPr>
          <p:spPr>
            <a:xfrm>
              <a:off x="2323" y="2125"/>
              <a:ext cx="64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099" name="Line 33"/>
            <p:cNvSpPr/>
            <p:nvPr/>
          </p:nvSpPr>
          <p:spPr>
            <a:xfrm flipH="1" flipV="1">
              <a:off x="2387" y="1490"/>
              <a:ext cx="0" cy="635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sm" len="sm"/>
              <a:tailEnd type="triangle" w="med" len="med"/>
            </a:ln>
          </p:spPr>
        </p:sp>
        <p:sp>
          <p:nvSpPr>
            <p:cNvPr id="45100" name="Line 34"/>
            <p:cNvSpPr/>
            <p:nvPr/>
          </p:nvSpPr>
          <p:spPr>
            <a:xfrm>
              <a:off x="2149" y="1949"/>
              <a:ext cx="0" cy="88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5101" name="Line 35"/>
            <p:cNvSpPr/>
            <p:nvPr/>
          </p:nvSpPr>
          <p:spPr>
            <a:xfrm flipV="1">
              <a:off x="2426" y="1458"/>
              <a:ext cx="37" cy="42"/>
            </a:xfrm>
            <a:prstGeom prst="line">
              <a:avLst/>
            </a:prstGeom>
            <a:ln w="19050">
              <a:noFill/>
            </a:ln>
          </p:spPr>
        </p:sp>
        <p:sp>
          <p:nvSpPr>
            <p:cNvPr id="45102" name="Text Box 36"/>
            <p:cNvSpPr txBox="1"/>
            <p:nvPr/>
          </p:nvSpPr>
          <p:spPr>
            <a:xfrm>
              <a:off x="2347" y="1362"/>
              <a:ext cx="156" cy="18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dirty="0">
                  <a:solidFill>
                    <a:schemeClr val="accent2"/>
                  </a:solidFill>
                </a:rPr>
                <a:t>3</a:t>
              </a:r>
              <a:endParaRPr lang="en-US" altLang="zh-CN" sz="900" dirty="0">
                <a:solidFill>
                  <a:schemeClr val="accent2"/>
                </a:solidFill>
              </a:endParaRPr>
            </a:p>
          </p:txBody>
        </p:sp>
        <p:sp>
          <p:nvSpPr>
            <p:cNvPr id="45103" name="Line 37"/>
            <p:cNvSpPr/>
            <p:nvPr/>
          </p:nvSpPr>
          <p:spPr>
            <a:xfrm flipV="1">
              <a:off x="2757" y="1462"/>
              <a:ext cx="36" cy="43"/>
            </a:xfrm>
            <a:prstGeom prst="line">
              <a:avLst/>
            </a:prstGeom>
            <a:ln w="19050">
              <a:noFill/>
            </a:ln>
          </p:spPr>
        </p:sp>
        <p:sp>
          <p:nvSpPr>
            <p:cNvPr id="45104" name="Text Box 38"/>
            <p:cNvSpPr txBox="1"/>
            <p:nvPr/>
          </p:nvSpPr>
          <p:spPr>
            <a:xfrm>
              <a:off x="2676" y="1366"/>
              <a:ext cx="156" cy="18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dirty="0">
                  <a:solidFill>
                    <a:schemeClr val="accent2"/>
                  </a:solidFill>
                </a:rPr>
                <a:t>3</a:t>
              </a:r>
              <a:endParaRPr lang="en-US" altLang="zh-CN" sz="900" dirty="0">
                <a:solidFill>
                  <a:schemeClr val="accent2"/>
                </a:solidFill>
              </a:endParaRPr>
            </a:p>
          </p:txBody>
        </p:sp>
        <p:sp>
          <p:nvSpPr>
            <p:cNvPr id="45105" name="Line 39"/>
            <p:cNvSpPr/>
            <p:nvPr/>
          </p:nvSpPr>
          <p:spPr>
            <a:xfrm flipH="1">
              <a:off x="2419" y="1461"/>
              <a:ext cx="39" cy="54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106" name="Line 40"/>
            <p:cNvSpPr/>
            <p:nvPr/>
          </p:nvSpPr>
          <p:spPr>
            <a:xfrm flipH="1">
              <a:off x="2752" y="1464"/>
              <a:ext cx="43" cy="52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7497" name="Rectangle 41"/>
            <p:cNvSpPr>
              <a:spLocks noChangeArrowheads="1"/>
            </p:cNvSpPr>
            <p:nvPr/>
          </p:nvSpPr>
          <p:spPr bwMode="auto">
            <a:xfrm rot="16200000">
              <a:off x="1287" y="1420"/>
              <a:ext cx="874" cy="1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Decoder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08" name="Line 42"/>
            <p:cNvSpPr/>
            <p:nvPr/>
          </p:nvSpPr>
          <p:spPr>
            <a:xfrm rot="-5400000">
              <a:off x="1558" y="1419"/>
              <a:ext cx="0" cy="143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109" name="Line 43"/>
            <p:cNvSpPr/>
            <p:nvPr/>
          </p:nvSpPr>
          <p:spPr>
            <a:xfrm rot="-5400000" flipH="1">
              <a:off x="1897" y="1412"/>
              <a:ext cx="0" cy="158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7500" name="Rectangle 44"/>
            <p:cNvSpPr>
              <a:spLocks noChangeArrowheads="1"/>
            </p:cNvSpPr>
            <p:nvPr/>
          </p:nvSpPr>
          <p:spPr bwMode="auto">
            <a:xfrm rot="16200000">
              <a:off x="964" y="1432"/>
              <a:ext cx="874" cy="173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BTB &amp; I-TLB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1" name="Line 45"/>
            <p:cNvSpPr/>
            <p:nvPr/>
          </p:nvSpPr>
          <p:spPr>
            <a:xfrm>
              <a:off x="1408" y="792"/>
              <a:ext cx="0" cy="285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5112" name="Rectangle 46"/>
            <p:cNvSpPr/>
            <p:nvPr/>
          </p:nvSpPr>
          <p:spPr>
            <a:xfrm rot="-5400000">
              <a:off x="1181" y="662"/>
              <a:ext cx="134" cy="125"/>
            </a:xfrm>
            <a:prstGeom prst="rect">
              <a:avLst/>
            </a:prstGeom>
            <a:solidFill>
              <a:srgbClr val="FF0066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sm" len="sm"/>
            </a:ln>
          </p:spPr>
          <p:txBody>
            <a:bodyPr wrap="none" lIns="0" tIns="0" rIns="0" bIns="0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147503" name="Rectangle 47"/>
            <p:cNvSpPr>
              <a:spLocks noChangeArrowheads="1"/>
            </p:cNvSpPr>
            <p:nvPr/>
          </p:nvSpPr>
          <p:spPr bwMode="auto">
            <a:xfrm rot="16200000">
              <a:off x="3509" y="1627"/>
              <a:ext cx="547" cy="58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Floating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Point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5114" name="Group 48"/>
            <p:cNvGrpSpPr/>
            <p:nvPr/>
          </p:nvGrpSpPr>
          <p:grpSpPr>
            <a:xfrm>
              <a:off x="1176" y="2227"/>
              <a:ext cx="3250" cy="1588"/>
              <a:chOff x="1176" y="2417"/>
              <a:chExt cx="3250" cy="1588"/>
            </a:xfrm>
          </p:grpSpPr>
          <p:sp>
            <p:nvSpPr>
              <p:cNvPr id="147505" name="Rectangle 49"/>
              <p:cNvSpPr>
                <a:spLocks noChangeArrowheads="1"/>
              </p:cNvSpPr>
              <p:nvPr/>
            </p:nvSpPr>
            <p:spPr bwMode="auto">
              <a:xfrm rot="21600000">
                <a:off x="1176" y="2417"/>
                <a:ext cx="3250" cy="158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hlink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7506" name="Rectangle 50"/>
              <p:cNvSpPr>
                <a:spLocks noChangeArrowheads="1"/>
              </p:cNvSpPr>
              <p:nvPr/>
            </p:nvSpPr>
            <p:spPr bwMode="auto">
              <a:xfrm rot="21600000">
                <a:off x="1316" y="2439"/>
                <a:ext cx="2650" cy="132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L2 Cache and Control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17" name="Line 51"/>
              <p:cNvSpPr/>
              <p:nvPr/>
            </p:nvSpPr>
            <p:spPr>
              <a:xfrm rot="-5400000" flipH="1">
                <a:off x="3427" y="3514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18" name="Line 52"/>
              <p:cNvSpPr/>
              <p:nvPr/>
            </p:nvSpPr>
            <p:spPr>
              <a:xfrm rot="-5400000" flipH="1">
                <a:off x="3424" y="3751"/>
                <a:ext cx="0" cy="127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19" name="Line 53"/>
              <p:cNvSpPr/>
              <p:nvPr/>
            </p:nvSpPr>
            <p:spPr>
              <a:xfrm rot="5400000" flipH="1" flipV="1">
                <a:off x="4095" y="3639"/>
                <a:ext cx="0" cy="122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20" name="Line 54"/>
              <p:cNvSpPr/>
              <p:nvPr/>
            </p:nvSpPr>
            <p:spPr>
              <a:xfrm flipV="1">
                <a:off x="4251" y="2505"/>
                <a:ext cx="0" cy="131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45121" name="Line 55"/>
              <p:cNvSpPr/>
              <p:nvPr/>
            </p:nvSpPr>
            <p:spPr>
              <a:xfrm>
                <a:off x="3967" y="2504"/>
                <a:ext cx="284" cy="0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none" w="sm" len="sm"/>
              </a:ln>
            </p:spPr>
          </p:sp>
          <p:sp>
            <p:nvSpPr>
              <p:cNvPr id="45122" name="Rectangle 56"/>
              <p:cNvSpPr/>
              <p:nvPr/>
            </p:nvSpPr>
            <p:spPr>
              <a:xfrm>
                <a:off x="1316" y="2439"/>
                <a:ext cx="2650" cy="130"/>
              </a:xfrm>
              <a:prstGeom prst="rect">
                <a:avLst/>
              </a:prstGeom>
              <a:solidFill>
                <a:srgbClr val="660066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dirty="0"/>
                  <a:t>L2 Cache and Control</a:t>
                </a:r>
                <a:endParaRPr lang="en-US" altLang="zh-CN" sz="1200" dirty="0"/>
              </a:p>
            </p:txBody>
          </p:sp>
          <p:sp>
            <p:nvSpPr>
              <p:cNvPr id="147513" name="Rectangle 57"/>
              <p:cNvSpPr>
                <a:spLocks noChangeArrowheads="1"/>
              </p:cNvSpPr>
              <p:nvPr/>
            </p:nvSpPr>
            <p:spPr bwMode="auto">
              <a:xfrm rot="16200000">
                <a:off x="3585" y="3208"/>
                <a:ext cx="1333" cy="189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L1 D-Cache and D-TLB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24" name="Line 58"/>
              <p:cNvSpPr/>
              <p:nvPr/>
            </p:nvSpPr>
            <p:spPr>
              <a:xfrm rot="-5400000" flipH="1">
                <a:off x="4053" y="2877"/>
                <a:ext cx="0" cy="19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7515" name="Rectangle 59"/>
              <p:cNvSpPr>
                <a:spLocks noChangeArrowheads="1"/>
              </p:cNvSpPr>
              <p:nvPr/>
            </p:nvSpPr>
            <p:spPr bwMode="auto">
              <a:xfrm rot="16200000">
                <a:off x="2622" y="3224"/>
                <a:ext cx="1334" cy="158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Schedulers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7516" name="Rectangle 60"/>
              <p:cNvSpPr>
                <a:spLocks noChangeArrowheads="1"/>
              </p:cNvSpPr>
              <p:nvPr/>
            </p:nvSpPr>
            <p:spPr bwMode="auto">
              <a:xfrm rot="16200000">
                <a:off x="3433" y="2696"/>
                <a:ext cx="700" cy="578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Integer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27" name="Line 61"/>
              <p:cNvSpPr/>
              <p:nvPr/>
            </p:nvSpPr>
            <p:spPr>
              <a:xfrm rot="-5400000" flipH="1">
                <a:off x="3432" y="3172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28" name="Line 62"/>
              <p:cNvSpPr/>
              <p:nvPr/>
            </p:nvSpPr>
            <p:spPr>
              <a:xfrm rot="-5400000" flipH="1">
                <a:off x="3434" y="3064"/>
                <a:ext cx="0" cy="127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29" name="Line 63"/>
              <p:cNvSpPr/>
              <p:nvPr/>
            </p:nvSpPr>
            <p:spPr>
              <a:xfrm rot="-5400000" flipH="1">
                <a:off x="3432" y="2963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30" name="Line 64"/>
              <p:cNvSpPr/>
              <p:nvPr/>
            </p:nvSpPr>
            <p:spPr>
              <a:xfrm rot="-5400000" flipH="1">
                <a:off x="3431" y="2860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31" name="Line 65"/>
              <p:cNvSpPr/>
              <p:nvPr/>
            </p:nvSpPr>
            <p:spPr>
              <a:xfrm rot="-5400000" flipH="1">
                <a:off x="3432" y="2758"/>
                <a:ext cx="0" cy="126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32" name="Line 66"/>
              <p:cNvSpPr/>
              <p:nvPr/>
            </p:nvSpPr>
            <p:spPr>
              <a:xfrm rot="-5400000" flipH="1">
                <a:off x="3432" y="2617"/>
                <a:ext cx="0" cy="125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7523" name="Rectangle 67"/>
              <p:cNvSpPr>
                <a:spLocks noChangeArrowheads="1"/>
              </p:cNvSpPr>
              <p:nvPr/>
            </p:nvSpPr>
            <p:spPr bwMode="auto">
              <a:xfrm rot="16200000">
                <a:off x="1715" y="3118"/>
                <a:ext cx="875" cy="347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Trace Cache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7524" name="Rectangle 68"/>
              <p:cNvSpPr>
                <a:spLocks noChangeArrowheads="1"/>
              </p:cNvSpPr>
              <p:nvPr/>
            </p:nvSpPr>
            <p:spPr bwMode="auto">
              <a:xfrm rot="16200000">
                <a:off x="2188" y="3213"/>
                <a:ext cx="875" cy="157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Rename/Alloc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7525" name="Rectangle 69"/>
              <p:cNvSpPr>
                <a:spLocks noChangeArrowheads="1"/>
              </p:cNvSpPr>
              <p:nvPr/>
            </p:nvSpPr>
            <p:spPr bwMode="auto">
              <a:xfrm rot="16200000">
                <a:off x="2538" y="3209"/>
                <a:ext cx="875" cy="158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uop Queues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7526" name="Rectangle 70"/>
              <p:cNvSpPr>
                <a:spLocks noChangeArrowheads="1"/>
              </p:cNvSpPr>
              <p:nvPr/>
            </p:nvSpPr>
            <p:spPr bwMode="auto">
              <a:xfrm rot="21600000">
                <a:off x="1976" y="2636"/>
                <a:ext cx="348" cy="131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BTB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37" name="Line 71"/>
              <p:cNvSpPr/>
              <p:nvPr/>
            </p:nvSpPr>
            <p:spPr>
              <a:xfrm>
                <a:off x="2168" y="2768"/>
                <a:ext cx="0" cy="87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45138" name="Line 72"/>
              <p:cNvSpPr/>
              <p:nvPr/>
            </p:nvSpPr>
            <p:spPr>
              <a:xfrm rot="-5400000" flipH="1">
                <a:off x="2436" y="3157"/>
                <a:ext cx="0" cy="221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39" name="Line 73"/>
              <p:cNvSpPr/>
              <p:nvPr/>
            </p:nvSpPr>
            <p:spPr>
              <a:xfrm rot="-5400000" flipH="1">
                <a:off x="2799" y="3173"/>
                <a:ext cx="0" cy="190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40" name="Line 74"/>
              <p:cNvSpPr/>
              <p:nvPr/>
            </p:nvSpPr>
            <p:spPr>
              <a:xfrm rot="-5400000" flipH="1">
                <a:off x="3131" y="3189"/>
                <a:ext cx="0" cy="158"/>
              </a:xfrm>
              <a:prstGeom prst="line">
                <a:avLst/>
              </a:prstGeom>
              <a:ln w="571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7531" name="Rectangle 75"/>
              <p:cNvSpPr>
                <a:spLocks noChangeArrowheads="1"/>
              </p:cNvSpPr>
              <p:nvPr/>
            </p:nvSpPr>
            <p:spPr bwMode="auto">
              <a:xfrm rot="21600000">
                <a:off x="1979" y="3815"/>
                <a:ext cx="347" cy="153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uCode</a:t>
                </a:r>
                <a:endPara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ROM</a:t>
                </a:r>
                <a:endPara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42" name="Line 76"/>
              <p:cNvSpPr/>
              <p:nvPr/>
            </p:nvSpPr>
            <p:spPr>
              <a:xfrm>
                <a:off x="2326" y="3903"/>
                <a:ext cx="64" cy="0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5143" name="Line 77"/>
              <p:cNvSpPr/>
              <p:nvPr/>
            </p:nvSpPr>
            <p:spPr>
              <a:xfrm flipH="1" flipV="1">
                <a:off x="2390" y="3268"/>
                <a:ext cx="0" cy="635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sm" len="sm"/>
                <a:tailEnd type="triangle" w="med" len="med"/>
              </a:ln>
            </p:spPr>
          </p:sp>
          <p:sp>
            <p:nvSpPr>
              <p:cNvPr id="45144" name="Line 78"/>
              <p:cNvSpPr/>
              <p:nvPr/>
            </p:nvSpPr>
            <p:spPr>
              <a:xfrm>
                <a:off x="2152" y="3727"/>
                <a:ext cx="0" cy="88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45145" name="Line 79"/>
              <p:cNvSpPr/>
              <p:nvPr/>
            </p:nvSpPr>
            <p:spPr>
              <a:xfrm flipV="1">
                <a:off x="2429" y="3236"/>
                <a:ext cx="37" cy="42"/>
              </a:xfrm>
              <a:prstGeom prst="line">
                <a:avLst/>
              </a:prstGeom>
              <a:ln w="19050">
                <a:noFill/>
              </a:ln>
            </p:spPr>
          </p:sp>
          <p:sp>
            <p:nvSpPr>
              <p:cNvPr id="45146" name="Text Box 80"/>
              <p:cNvSpPr txBox="1"/>
              <p:nvPr/>
            </p:nvSpPr>
            <p:spPr>
              <a:xfrm>
                <a:off x="2350" y="3140"/>
                <a:ext cx="156" cy="18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900" dirty="0">
                    <a:solidFill>
                      <a:schemeClr val="accent2"/>
                    </a:solidFill>
                  </a:rPr>
                  <a:t>3</a:t>
                </a:r>
                <a:endParaRPr lang="en-US" altLang="zh-CN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147" name="Line 81"/>
              <p:cNvSpPr/>
              <p:nvPr/>
            </p:nvSpPr>
            <p:spPr>
              <a:xfrm flipV="1">
                <a:off x="2760" y="3240"/>
                <a:ext cx="36" cy="43"/>
              </a:xfrm>
              <a:prstGeom prst="line">
                <a:avLst/>
              </a:prstGeom>
              <a:ln w="19050">
                <a:noFill/>
              </a:ln>
            </p:spPr>
          </p:sp>
          <p:sp>
            <p:nvSpPr>
              <p:cNvPr id="45148" name="Text Box 82"/>
              <p:cNvSpPr txBox="1"/>
              <p:nvPr/>
            </p:nvSpPr>
            <p:spPr>
              <a:xfrm>
                <a:off x="2679" y="3144"/>
                <a:ext cx="156" cy="18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900" dirty="0">
                    <a:solidFill>
                      <a:schemeClr val="accent2"/>
                    </a:solidFill>
                  </a:rPr>
                  <a:t>3</a:t>
                </a:r>
                <a:endParaRPr lang="en-US" altLang="zh-CN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149" name="Line 83"/>
              <p:cNvSpPr/>
              <p:nvPr/>
            </p:nvSpPr>
            <p:spPr>
              <a:xfrm flipH="1">
                <a:off x="2422" y="3239"/>
                <a:ext cx="39" cy="54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5150" name="Line 84"/>
              <p:cNvSpPr/>
              <p:nvPr/>
            </p:nvSpPr>
            <p:spPr>
              <a:xfrm flipH="1">
                <a:off x="2755" y="3242"/>
                <a:ext cx="43" cy="52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147541" name="Rectangle 85"/>
              <p:cNvSpPr>
                <a:spLocks noChangeArrowheads="1"/>
              </p:cNvSpPr>
              <p:nvPr/>
            </p:nvSpPr>
            <p:spPr bwMode="auto">
              <a:xfrm rot="16200000">
                <a:off x="1290" y="3198"/>
                <a:ext cx="874" cy="188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Decoder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52" name="Line 86"/>
              <p:cNvSpPr/>
              <p:nvPr/>
            </p:nvSpPr>
            <p:spPr>
              <a:xfrm rot="-5400000">
                <a:off x="1561" y="3197"/>
                <a:ext cx="0" cy="143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153" name="Line 87"/>
              <p:cNvSpPr/>
              <p:nvPr/>
            </p:nvSpPr>
            <p:spPr>
              <a:xfrm rot="-5400000" flipH="1">
                <a:off x="1900" y="3190"/>
                <a:ext cx="0" cy="158"/>
              </a:xfrm>
              <a:prstGeom prst="line">
                <a:avLst/>
              </a:prstGeom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7544" name="Rectangle 88"/>
              <p:cNvSpPr>
                <a:spLocks noChangeArrowheads="1"/>
              </p:cNvSpPr>
              <p:nvPr/>
            </p:nvSpPr>
            <p:spPr bwMode="auto">
              <a:xfrm rot="16200000">
                <a:off x="963" y="3207"/>
                <a:ext cx="874" cy="173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BTB &amp; I-TLB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55" name="Line 89"/>
              <p:cNvSpPr/>
              <p:nvPr/>
            </p:nvSpPr>
            <p:spPr>
              <a:xfrm>
                <a:off x="1411" y="2570"/>
                <a:ext cx="0" cy="285"/>
              </a:xfrm>
              <a:prstGeom prst="line">
                <a:avLst/>
              </a:prstGeom>
              <a:ln w="12700" cap="flat" cmpd="sng">
                <a:solidFill>
                  <a:schemeClr val="accent2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45156" name="Rectangle 90"/>
              <p:cNvSpPr/>
              <p:nvPr/>
            </p:nvSpPr>
            <p:spPr>
              <a:xfrm rot="-5400000">
                <a:off x="1184" y="2440"/>
                <a:ext cx="134" cy="125"/>
              </a:xfrm>
              <a:prstGeom prst="rect">
                <a:avLst/>
              </a:prstGeom>
              <a:solidFill>
                <a:srgbClr val="FF0066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sm" len="sm"/>
              </a:ln>
            </p:spPr>
            <p:txBody>
              <a:bodyPr wrap="none" lIns="0" tIns="0" rIns="0" bIns="0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7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115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480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147547" name="Rectangle 91"/>
              <p:cNvSpPr>
                <a:spLocks noChangeArrowheads="1"/>
              </p:cNvSpPr>
              <p:nvPr/>
            </p:nvSpPr>
            <p:spPr bwMode="auto">
              <a:xfrm rot="16200000">
                <a:off x="3514" y="3401"/>
                <a:ext cx="547" cy="582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Floating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Point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" name="Group 92"/>
          <p:cNvGrpSpPr/>
          <p:nvPr/>
        </p:nvGrpSpPr>
        <p:grpSpPr>
          <a:xfrm>
            <a:off x="293370" y="2696210"/>
            <a:ext cx="5570855" cy="3025140"/>
            <a:chOff x="558" y="1353"/>
            <a:chExt cx="4591" cy="2478"/>
          </a:xfrm>
        </p:grpSpPr>
        <p:sp>
          <p:nvSpPr>
            <p:cNvPr id="45066" name="Freeform 93"/>
            <p:cNvSpPr/>
            <p:nvPr/>
          </p:nvSpPr>
          <p:spPr>
            <a:xfrm>
              <a:off x="558" y="1353"/>
              <a:ext cx="4584" cy="356"/>
            </a:xfrm>
            <a:custGeom>
              <a:avLst/>
              <a:gdLst>
                <a:gd name="txL" fmla="*/ 0 w 4622"/>
                <a:gd name="txT" fmla="*/ 0 h 538"/>
                <a:gd name="txR" fmla="*/ 4622 w 4622"/>
                <a:gd name="txB" fmla="*/ 538 h 538"/>
              </a:gdLst>
              <a:ahLst/>
              <a:cxnLst>
                <a:cxn ang="0">
                  <a:pos x="0" y="97"/>
                </a:cxn>
                <a:cxn ang="0">
                  <a:pos x="2181" y="89"/>
                </a:cxn>
                <a:cxn ang="0">
                  <a:pos x="3092" y="14"/>
                </a:cxn>
                <a:cxn ang="0">
                  <a:pos x="4250" y="6"/>
                </a:cxn>
                <a:cxn ang="0">
                  <a:pos x="4421" y="5"/>
                </a:cxn>
              </a:cxnLst>
              <a:rect l="txL" t="txT" r="txR" b="txB"/>
              <a:pathLst>
                <a:path w="4622" h="538">
                  <a:moveTo>
                    <a:pt x="0" y="508"/>
                  </a:moveTo>
                  <a:cubicBezTo>
                    <a:pt x="376" y="501"/>
                    <a:pt x="1722" y="538"/>
                    <a:pt x="2254" y="465"/>
                  </a:cubicBezTo>
                  <a:cubicBezTo>
                    <a:pt x="2786" y="392"/>
                    <a:pt x="2840" y="144"/>
                    <a:pt x="3196" y="72"/>
                  </a:cubicBezTo>
                  <a:cubicBezTo>
                    <a:pt x="3552" y="0"/>
                    <a:pt x="4163" y="39"/>
                    <a:pt x="4393" y="31"/>
                  </a:cubicBezTo>
                  <a:cubicBezTo>
                    <a:pt x="4622" y="23"/>
                    <a:pt x="4596" y="23"/>
                    <a:pt x="4570" y="23"/>
                  </a:cubicBezTo>
                </a:path>
              </a:pathLst>
            </a:custGeom>
            <a:noFill/>
            <a:ln w="231775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67" name="Freeform 94"/>
            <p:cNvSpPr/>
            <p:nvPr/>
          </p:nvSpPr>
          <p:spPr>
            <a:xfrm flipV="1">
              <a:off x="564" y="1884"/>
              <a:ext cx="4584" cy="356"/>
            </a:xfrm>
            <a:custGeom>
              <a:avLst/>
              <a:gdLst>
                <a:gd name="txL" fmla="*/ 0 w 4622"/>
                <a:gd name="txT" fmla="*/ 0 h 538"/>
                <a:gd name="txR" fmla="*/ 4622 w 4622"/>
                <a:gd name="txB" fmla="*/ 538 h 538"/>
              </a:gdLst>
              <a:ahLst/>
              <a:cxnLst>
                <a:cxn ang="0">
                  <a:pos x="0" y="97"/>
                </a:cxn>
                <a:cxn ang="0">
                  <a:pos x="2181" y="89"/>
                </a:cxn>
                <a:cxn ang="0">
                  <a:pos x="3092" y="14"/>
                </a:cxn>
                <a:cxn ang="0">
                  <a:pos x="4250" y="6"/>
                </a:cxn>
                <a:cxn ang="0">
                  <a:pos x="4421" y="5"/>
                </a:cxn>
              </a:cxnLst>
              <a:rect l="txL" t="txT" r="txR" b="txB"/>
              <a:pathLst>
                <a:path w="4622" h="538">
                  <a:moveTo>
                    <a:pt x="0" y="508"/>
                  </a:moveTo>
                  <a:cubicBezTo>
                    <a:pt x="376" y="501"/>
                    <a:pt x="1722" y="538"/>
                    <a:pt x="2254" y="465"/>
                  </a:cubicBezTo>
                  <a:cubicBezTo>
                    <a:pt x="2786" y="392"/>
                    <a:pt x="2840" y="144"/>
                    <a:pt x="3196" y="72"/>
                  </a:cubicBezTo>
                  <a:cubicBezTo>
                    <a:pt x="3552" y="0"/>
                    <a:pt x="4163" y="39"/>
                    <a:pt x="4393" y="31"/>
                  </a:cubicBezTo>
                  <a:cubicBezTo>
                    <a:pt x="4622" y="23"/>
                    <a:pt x="4596" y="23"/>
                    <a:pt x="4570" y="23"/>
                  </a:cubicBezTo>
                </a:path>
              </a:pathLst>
            </a:custGeom>
            <a:noFill/>
            <a:ln w="231775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68" name="Freeform 95"/>
            <p:cNvSpPr/>
            <p:nvPr/>
          </p:nvSpPr>
          <p:spPr>
            <a:xfrm flipV="1">
              <a:off x="565" y="3475"/>
              <a:ext cx="4584" cy="356"/>
            </a:xfrm>
            <a:custGeom>
              <a:avLst/>
              <a:gdLst>
                <a:gd name="txL" fmla="*/ 0 w 4622"/>
                <a:gd name="txT" fmla="*/ 0 h 538"/>
                <a:gd name="txR" fmla="*/ 4622 w 4622"/>
                <a:gd name="txB" fmla="*/ 538 h 538"/>
              </a:gdLst>
              <a:ahLst/>
              <a:cxnLst>
                <a:cxn ang="0">
                  <a:pos x="0" y="97"/>
                </a:cxn>
                <a:cxn ang="0">
                  <a:pos x="2181" y="89"/>
                </a:cxn>
                <a:cxn ang="0">
                  <a:pos x="3092" y="14"/>
                </a:cxn>
                <a:cxn ang="0">
                  <a:pos x="4250" y="6"/>
                </a:cxn>
                <a:cxn ang="0">
                  <a:pos x="4421" y="5"/>
                </a:cxn>
              </a:cxnLst>
              <a:rect l="txL" t="txT" r="txR" b="txB"/>
              <a:pathLst>
                <a:path w="4622" h="538">
                  <a:moveTo>
                    <a:pt x="0" y="508"/>
                  </a:moveTo>
                  <a:cubicBezTo>
                    <a:pt x="376" y="501"/>
                    <a:pt x="1722" y="538"/>
                    <a:pt x="2254" y="465"/>
                  </a:cubicBezTo>
                  <a:cubicBezTo>
                    <a:pt x="2786" y="392"/>
                    <a:pt x="2840" y="144"/>
                    <a:pt x="3196" y="72"/>
                  </a:cubicBezTo>
                  <a:cubicBezTo>
                    <a:pt x="3552" y="0"/>
                    <a:pt x="4163" y="39"/>
                    <a:pt x="4393" y="31"/>
                  </a:cubicBezTo>
                  <a:cubicBezTo>
                    <a:pt x="4622" y="23"/>
                    <a:pt x="4596" y="23"/>
                    <a:pt x="4570" y="23"/>
                  </a:cubicBezTo>
                </a:path>
              </a:pathLst>
            </a:custGeom>
            <a:noFill/>
            <a:ln w="231775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69" name="Freeform 96"/>
            <p:cNvSpPr/>
            <p:nvPr/>
          </p:nvSpPr>
          <p:spPr>
            <a:xfrm>
              <a:off x="559" y="2944"/>
              <a:ext cx="4584" cy="356"/>
            </a:xfrm>
            <a:custGeom>
              <a:avLst/>
              <a:gdLst>
                <a:gd name="txL" fmla="*/ 0 w 4622"/>
                <a:gd name="txT" fmla="*/ 0 h 538"/>
                <a:gd name="txR" fmla="*/ 4622 w 4622"/>
                <a:gd name="txB" fmla="*/ 538 h 538"/>
              </a:gdLst>
              <a:ahLst/>
              <a:cxnLst>
                <a:cxn ang="0">
                  <a:pos x="0" y="97"/>
                </a:cxn>
                <a:cxn ang="0">
                  <a:pos x="2181" y="89"/>
                </a:cxn>
                <a:cxn ang="0">
                  <a:pos x="3092" y="14"/>
                </a:cxn>
                <a:cxn ang="0">
                  <a:pos x="4250" y="6"/>
                </a:cxn>
                <a:cxn ang="0">
                  <a:pos x="4421" y="5"/>
                </a:cxn>
              </a:cxnLst>
              <a:rect l="txL" t="txT" r="txR" b="txB"/>
              <a:pathLst>
                <a:path w="4622" h="538">
                  <a:moveTo>
                    <a:pt x="0" y="508"/>
                  </a:moveTo>
                  <a:cubicBezTo>
                    <a:pt x="376" y="501"/>
                    <a:pt x="1722" y="538"/>
                    <a:pt x="2254" y="465"/>
                  </a:cubicBezTo>
                  <a:cubicBezTo>
                    <a:pt x="2786" y="392"/>
                    <a:pt x="2840" y="144"/>
                    <a:pt x="3196" y="72"/>
                  </a:cubicBezTo>
                  <a:cubicBezTo>
                    <a:pt x="3552" y="0"/>
                    <a:pt x="4163" y="39"/>
                    <a:pt x="4393" y="31"/>
                  </a:cubicBezTo>
                  <a:cubicBezTo>
                    <a:pt x="4622" y="23"/>
                    <a:pt x="4596" y="23"/>
                    <a:pt x="4570" y="23"/>
                  </a:cubicBezTo>
                </a:path>
              </a:pathLst>
            </a:custGeom>
            <a:noFill/>
            <a:ln w="231775" cap="flat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Group 97"/>
          <p:cNvGrpSpPr/>
          <p:nvPr/>
        </p:nvGrpSpPr>
        <p:grpSpPr>
          <a:xfrm>
            <a:off x="293370" y="3064510"/>
            <a:ext cx="2938780" cy="2389505"/>
            <a:chOff x="549" y="1616"/>
            <a:chExt cx="2422" cy="1957"/>
          </a:xfrm>
        </p:grpSpPr>
        <p:sp>
          <p:nvSpPr>
            <p:cNvPr id="45064" name="Rectangle 98"/>
            <p:cNvSpPr/>
            <p:nvPr/>
          </p:nvSpPr>
          <p:spPr>
            <a:xfrm>
              <a:off x="549" y="1616"/>
              <a:ext cx="2411" cy="363"/>
            </a:xfrm>
            <a:prstGeom prst="rect">
              <a:avLst/>
            </a:prstGeom>
            <a:gradFill rotWithShape="1">
              <a:gsLst>
                <a:gs pos="0">
                  <a:srgbClr val="FF00FF"/>
                </a:gs>
                <a:gs pos="100000">
                  <a:srgbClr val="FFFF00"/>
                </a:gs>
              </a:gsLst>
              <a:lin ang="5400000" scaled="1"/>
              <a:tileRect/>
            </a:gradFill>
            <a:ln w="23177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45065" name="Rectangle 99"/>
            <p:cNvSpPr/>
            <p:nvPr/>
          </p:nvSpPr>
          <p:spPr>
            <a:xfrm>
              <a:off x="560" y="3210"/>
              <a:ext cx="2411" cy="363"/>
            </a:xfrm>
            <a:prstGeom prst="rect">
              <a:avLst/>
            </a:prstGeom>
            <a:gradFill rotWithShape="1">
              <a:gsLst>
                <a:gs pos="0">
                  <a:srgbClr val="FF00FF"/>
                </a:gs>
                <a:gs pos="100000">
                  <a:srgbClr val="FFFF00"/>
                </a:gs>
              </a:gsLst>
              <a:lin ang="5400000" scaled="1"/>
              <a:tileRect/>
            </a:gradFill>
            <a:ln w="23177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</p:grpSp>
      <p:sp>
        <p:nvSpPr>
          <p:cNvPr id="45062" name="Text Box 100"/>
          <p:cNvSpPr txBox="1"/>
          <p:nvPr/>
        </p:nvSpPr>
        <p:spPr>
          <a:xfrm>
            <a:off x="6922770" y="2900045"/>
            <a:ext cx="1416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多核技术与超线程技术的结合</a:t>
            </a:r>
            <a:endParaRPr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106" name="Freeform 2"/>
          <p:cNvSpPr/>
          <p:nvPr/>
        </p:nvSpPr>
        <p:spPr>
          <a:xfrm>
            <a:off x="4671695" y="3035300"/>
            <a:ext cx="3928110" cy="313055"/>
          </a:xfrm>
          <a:custGeom>
            <a:avLst/>
            <a:gdLst>
              <a:gd name="txL" fmla="*/ 0 w 4622"/>
              <a:gd name="txT" fmla="*/ 0 h 538"/>
              <a:gd name="txR" fmla="*/ 4622 w 4622"/>
              <a:gd name="txB" fmla="*/ 538 h 538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622" h="538">
                <a:moveTo>
                  <a:pt x="0" y="508"/>
                </a:moveTo>
                <a:cubicBezTo>
                  <a:pt x="376" y="501"/>
                  <a:pt x="1722" y="538"/>
                  <a:pt x="2254" y="465"/>
                </a:cubicBezTo>
                <a:cubicBezTo>
                  <a:pt x="2786" y="392"/>
                  <a:pt x="2840" y="144"/>
                  <a:pt x="3196" y="72"/>
                </a:cubicBezTo>
                <a:cubicBezTo>
                  <a:pt x="3552" y="0"/>
                  <a:pt x="4163" y="39"/>
                  <a:pt x="4393" y="31"/>
                </a:cubicBezTo>
                <a:cubicBezTo>
                  <a:pt x="4622" y="23"/>
                  <a:pt x="4596" y="23"/>
                  <a:pt x="4570" y="23"/>
                </a:cubicBezTo>
              </a:path>
            </a:pathLst>
          </a:custGeom>
          <a:noFill/>
          <a:ln w="231775" cap="flat" cmpd="sng">
            <a:solidFill>
              <a:srgbClr val="FF00FF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Freeform 3"/>
          <p:cNvSpPr/>
          <p:nvPr/>
        </p:nvSpPr>
        <p:spPr>
          <a:xfrm flipV="1">
            <a:off x="4676140" y="3482975"/>
            <a:ext cx="3928110" cy="274320"/>
          </a:xfrm>
          <a:custGeom>
            <a:avLst/>
            <a:gdLst>
              <a:gd name="txL" fmla="*/ 0 w 4622"/>
              <a:gd name="txT" fmla="*/ 0 h 538"/>
              <a:gd name="txR" fmla="*/ 4622 w 4622"/>
              <a:gd name="txB" fmla="*/ 538 h 538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622" h="538">
                <a:moveTo>
                  <a:pt x="0" y="508"/>
                </a:moveTo>
                <a:cubicBezTo>
                  <a:pt x="376" y="501"/>
                  <a:pt x="1722" y="538"/>
                  <a:pt x="2254" y="465"/>
                </a:cubicBezTo>
                <a:cubicBezTo>
                  <a:pt x="2786" y="392"/>
                  <a:pt x="2840" y="144"/>
                  <a:pt x="3196" y="72"/>
                </a:cubicBezTo>
                <a:cubicBezTo>
                  <a:pt x="3552" y="0"/>
                  <a:pt x="4163" y="39"/>
                  <a:pt x="4393" y="31"/>
                </a:cubicBezTo>
                <a:cubicBezTo>
                  <a:pt x="4622" y="23"/>
                  <a:pt x="4596" y="23"/>
                  <a:pt x="4570" y="23"/>
                </a:cubicBezTo>
              </a:path>
            </a:pathLst>
          </a:custGeom>
          <a:noFill/>
          <a:ln w="231775" cap="flat" cmpd="sng">
            <a:solidFill>
              <a:srgbClr val="9999FF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8" name="Freeform 4"/>
          <p:cNvSpPr/>
          <p:nvPr/>
        </p:nvSpPr>
        <p:spPr>
          <a:xfrm flipV="1">
            <a:off x="4678045" y="4705350"/>
            <a:ext cx="3928110" cy="271780"/>
          </a:xfrm>
          <a:custGeom>
            <a:avLst/>
            <a:gdLst>
              <a:gd name="txL" fmla="*/ 0 w 4622"/>
              <a:gd name="txT" fmla="*/ 0 h 538"/>
              <a:gd name="txR" fmla="*/ 4622 w 4622"/>
              <a:gd name="txB" fmla="*/ 538 h 538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622" h="538">
                <a:moveTo>
                  <a:pt x="0" y="508"/>
                </a:moveTo>
                <a:cubicBezTo>
                  <a:pt x="376" y="501"/>
                  <a:pt x="1722" y="538"/>
                  <a:pt x="2254" y="465"/>
                </a:cubicBezTo>
                <a:cubicBezTo>
                  <a:pt x="2786" y="392"/>
                  <a:pt x="2840" y="144"/>
                  <a:pt x="3196" y="72"/>
                </a:cubicBezTo>
                <a:cubicBezTo>
                  <a:pt x="3552" y="0"/>
                  <a:pt x="4163" y="39"/>
                  <a:pt x="4393" y="31"/>
                </a:cubicBezTo>
                <a:cubicBezTo>
                  <a:pt x="4622" y="23"/>
                  <a:pt x="4596" y="23"/>
                  <a:pt x="4570" y="23"/>
                </a:cubicBezTo>
              </a:path>
            </a:pathLst>
          </a:custGeom>
          <a:noFill/>
          <a:ln w="231775" cap="flat" cmpd="sng">
            <a:solidFill>
              <a:srgbClr val="FFFF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9" name="Freeform 5"/>
          <p:cNvSpPr/>
          <p:nvPr/>
        </p:nvSpPr>
        <p:spPr>
          <a:xfrm>
            <a:off x="4672965" y="4297680"/>
            <a:ext cx="3928110" cy="273050"/>
          </a:xfrm>
          <a:custGeom>
            <a:avLst/>
            <a:gdLst>
              <a:gd name="txL" fmla="*/ 0 w 4622"/>
              <a:gd name="txT" fmla="*/ 0 h 538"/>
              <a:gd name="txR" fmla="*/ 4622 w 4622"/>
              <a:gd name="txB" fmla="*/ 538 h 538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622" h="538">
                <a:moveTo>
                  <a:pt x="0" y="508"/>
                </a:moveTo>
                <a:cubicBezTo>
                  <a:pt x="376" y="501"/>
                  <a:pt x="1722" y="538"/>
                  <a:pt x="2254" y="465"/>
                </a:cubicBezTo>
                <a:cubicBezTo>
                  <a:pt x="2786" y="392"/>
                  <a:pt x="2840" y="144"/>
                  <a:pt x="3196" y="72"/>
                </a:cubicBezTo>
                <a:cubicBezTo>
                  <a:pt x="3552" y="0"/>
                  <a:pt x="4163" y="39"/>
                  <a:pt x="4393" y="31"/>
                </a:cubicBezTo>
                <a:cubicBezTo>
                  <a:pt x="4622" y="23"/>
                  <a:pt x="4596" y="23"/>
                  <a:pt x="4570" y="23"/>
                </a:cubicBezTo>
              </a:path>
            </a:pathLst>
          </a:custGeom>
          <a:solidFill>
            <a:srgbClr val="66FFFF">
              <a:alpha val="100000"/>
            </a:srgbClr>
          </a:solidFill>
          <a:ln w="231775" cap="flat" cmpd="sng">
            <a:solidFill>
              <a:srgbClr val="66FFFF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112" name="Group 8"/>
          <p:cNvGrpSpPr/>
          <p:nvPr/>
        </p:nvGrpSpPr>
        <p:grpSpPr>
          <a:xfrm>
            <a:off x="5200650" y="3025775"/>
            <a:ext cx="2583180" cy="2472616"/>
            <a:chOff x="377" y="2592"/>
            <a:chExt cx="1447" cy="1436"/>
          </a:xfrm>
        </p:grpSpPr>
        <p:sp>
          <p:nvSpPr>
            <p:cNvPr id="47126" name="Rectangle 9"/>
            <p:cNvSpPr/>
            <p:nvPr/>
          </p:nvSpPr>
          <p:spPr>
            <a:xfrm>
              <a:off x="377" y="2592"/>
              <a:ext cx="1447" cy="1237"/>
            </a:xfrm>
            <a:prstGeom prst="rect">
              <a:avLst/>
            </a:prstGeom>
            <a:solidFill>
              <a:srgbClr val="0080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sm" len="sm"/>
            </a:ln>
          </p:spPr>
          <p:txBody>
            <a:bodyPr wrap="none" lIns="0" tIns="0" rIns="0" bIns="0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27" name="Rectangle 10"/>
            <p:cNvSpPr/>
            <p:nvPr/>
          </p:nvSpPr>
          <p:spPr>
            <a:xfrm rot="-5400000" flipV="1">
              <a:off x="463" y="2884"/>
              <a:ext cx="656" cy="61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515" name="Text Box 11"/>
            <p:cNvSpPr txBox="1">
              <a:spLocks noChangeArrowheads="1"/>
            </p:cNvSpPr>
            <p:nvPr/>
          </p:nvSpPr>
          <p:spPr bwMode="auto">
            <a:xfrm rot="21600000">
              <a:off x="548" y="2965"/>
              <a:ext cx="524" cy="21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R="0" algn="ctr" defTabSz="914400" eaLnBrk="1" hangingPunct="1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Core0</a:t>
              </a:r>
              <a:endParaRPr kumimoji="0" lang="en-US" altLang="zh-CN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29" name="Rectangle 12"/>
            <p:cNvSpPr/>
            <p:nvPr/>
          </p:nvSpPr>
          <p:spPr>
            <a:xfrm rot="-5400000" flipV="1">
              <a:off x="1074" y="2884"/>
              <a:ext cx="656" cy="61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517" name="Text Box 13"/>
            <p:cNvSpPr txBox="1">
              <a:spLocks noChangeArrowheads="1"/>
            </p:cNvSpPr>
            <p:nvPr/>
          </p:nvSpPr>
          <p:spPr bwMode="auto">
            <a:xfrm rot="21600000">
              <a:off x="1159" y="2965"/>
              <a:ext cx="524" cy="21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R="0" algn="ctr" defTabSz="914400" eaLnBrk="1" hangingPunct="1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Core1</a:t>
              </a:r>
              <a:endParaRPr kumimoji="0" lang="en-US" altLang="zh-CN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31" name="Freeform 14"/>
            <p:cNvSpPr/>
            <p:nvPr/>
          </p:nvSpPr>
          <p:spPr>
            <a:xfrm>
              <a:off x="792" y="3531"/>
              <a:ext cx="585" cy="144"/>
            </a:xfrm>
            <a:custGeom>
              <a:avLst/>
              <a:gdLst>
                <a:gd name="txL" fmla="*/ 0 w 585"/>
                <a:gd name="txT" fmla="*/ 0 h 144"/>
                <a:gd name="txR" fmla="*/ 585 w 585"/>
                <a:gd name="txB" fmla="*/ 144 h 144"/>
              </a:gdLst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585" y="142"/>
                </a:cxn>
                <a:cxn ang="0">
                  <a:pos x="576" y="0"/>
                </a:cxn>
              </a:cxnLst>
              <a:rect l="txL" t="txT" r="txR" b="txB"/>
              <a:pathLst>
                <a:path w="585" h="144">
                  <a:moveTo>
                    <a:pt x="0" y="0"/>
                  </a:moveTo>
                  <a:lnTo>
                    <a:pt x="0" y="144"/>
                  </a:lnTo>
                  <a:lnTo>
                    <a:pt x="585" y="142"/>
                  </a:lnTo>
                  <a:lnTo>
                    <a:pt x="576" y="0"/>
                  </a:ln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32" name="Line 15"/>
            <p:cNvSpPr/>
            <p:nvPr/>
          </p:nvSpPr>
          <p:spPr>
            <a:xfrm>
              <a:off x="1080" y="3674"/>
              <a:ext cx="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520" name="Text Box 16"/>
            <p:cNvSpPr txBox="1">
              <a:spLocks noChangeArrowheads="1"/>
            </p:cNvSpPr>
            <p:nvPr/>
          </p:nvSpPr>
          <p:spPr bwMode="auto">
            <a:xfrm rot="21600000">
              <a:off x="631" y="3850"/>
              <a:ext cx="910" cy="17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R="0" algn="ctr" defTabSz="914400" eaLnBrk="1" hangingPunct="1">
                <a:buClrTx/>
                <a:buSzTx/>
                <a:buFontTx/>
                <a:buNone/>
                <a:defRPr/>
              </a:pPr>
              <a:r>
                <a:rPr kumimoji="0" lang="en-US" altLang="zh-CN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Front Side Bus</a:t>
              </a:r>
              <a:endParaRPr kumimoji="0" lang="en-US" altLang="zh-CN" sz="1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7113" name="Text Box 17"/>
          <p:cNvSpPr txBox="1"/>
          <p:nvPr/>
        </p:nvSpPr>
        <p:spPr>
          <a:xfrm>
            <a:off x="3996055" y="1666240"/>
            <a:ext cx="4838700" cy="8223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Core with Hyper-Threading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threads/socket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14" name="Freeform 18"/>
          <p:cNvSpPr/>
          <p:nvPr/>
        </p:nvSpPr>
        <p:spPr>
          <a:xfrm>
            <a:off x="457200" y="3449955"/>
            <a:ext cx="3819525" cy="297815"/>
          </a:xfrm>
          <a:custGeom>
            <a:avLst/>
            <a:gdLst>
              <a:gd name="txL" fmla="*/ 0 w 4622"/>
              <a:gd name="txT" fmla="*/ 0 h 538"/>
              <a:gd name="txR" fmla="*/ 4622 w 4622"/>
              <a:gd name="txB" fmla="*/ 538 h 538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622" h="538">
                <a:moveTo>
                  <a:pt x="0" y="508"/>
                </a:moveTo>
                <a:cubicBezTo>
                  <a:pt x="376" y="501"/>
                  <a:pt x="1722" y="538"/>
                  <a:pt x="2254" y="465"/>
                </a:cubicBezTo>
                <a:cubicBezTo>
                  <a:pt x="2786" y="392"/>
                  <a:pt x="2840" y="144"/>
                  <a:pt x="3196" y="72"/>
                </a:cubicBezTo>
                <a:cubicBezTo>
                  <a:pt x="3552" y="0"/>
                  <a:pt x="4163" y="39"/>
                  <a:pt x="4393" y="31"/>
                </a:cubicBezTo>
                <a:cubicBezTo>
                  <a:pt x="4622" y="23"/>
                  <a:pt x="4596" y="23"/>
                  <a:pt x="4570" y="23"/>
                </a:cubicBezTo>
              </a:path>
            </a:pathLst>
          </a:custGeom>
          <a:solidFill>
            <a:srgbClr val="66FFFF">
              <a:alpha val="100000"/>
            </a:srgbClr>
          </a:solidFill>
          <a:ln w="231775" cap="flat" cmpd="sng">
            <a:solidFill>
              <a:srgbClr val="FF00FF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15" name="Freeform 19"/>
          <p:cNvSpPr/>
          <p:nvPr/>
        </p:nvSpPr>
        <p:spPr>
          <a:xfrm flipV="1">
            <a:off x="466725" y="4364355"/>
            <a:ext cx="3756660" cy="296545"/>
          </a:xfrm>
          <a:custGeom>
            <a:avLst/>
            <a:gdLst>
              <a:gd name="txL" fmla="*/ 0 w 4622"/>
              <a:gd name="txT" fmla="*/ 0 h 538"/>
              <a:gd name="txR" fmla="*/ 4622 w 4622"/>
              <a:gd name="txB" fmla="*/ 538 h 538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622" h="538">
                <a:moveTo>
                  <a:pt x="0" y="508"/>
                </a:moveTo>
                <a:cubicBezTo>
                  <a:pt x="376" y="501"/>
                  <a:pt x="1722" y="538"/>
                  <a:pt x="2254" y="465"/>
                </a:cubicBezTo>
                <a:cubicBezTo>
                  <a:pt x="2786" y="392"/>
                  <a:pt x="2840" y="144"/>
                  <a:pt x="3196" y="72"/>
                </a:cubicBezTo>
                <a:cubicBezTo>
                  <a:pt x="3552" y="0"/>
                  <a:pt x="4163" y="39"/>
                  <a:pt x="4393" y="31"/>
                </a:cubicBezTo>
                <a:cubicBezTo>
                  <a:pt x="4622" y="23"/>
                  <a:pt x="4596" y="23"/>
                  <a:pt x="4570" y="23"/>
                </a:cubicBezTo>
              </a:path>
            </a:pathLst>
          </a:custGeom>
          <a:noFill/>
          <a:ln w="231775" cap="flat" cmpd="sng">
            <a:solidFill>
              <a:srgbClr val="FFFF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116" name="Group 20"/>
          <p:cNvGrpSpPr/>
          <p:nvPr/>
        </p:nvGrpSpPr>
        <p:grpSpPr>
          <a:xfrm>
            <a:off x="838200" y="3025775"/>
            <a:ext cx="2461895" cy="2489215"/>
            <a:chOff x="377" y="2592"/>
            <a:chExt cx="1447" cy="1435"/>
          </a:xfrm>
        </p:grpSpPr>
        <p:sp>
          <p:nvSpPr>
            <p:cNvPr id="47118" name="Rectangle 21"/>
            <p:cNvSpPr/>
            <p:nvPr/>
          </p:nvSpPr>
          <p:spPr>
            <a:xfrm>
              <a:off x="377" y="2592"/>
              <a:ext cx="1447" cy="1237"/>
            </a:xfrm>
            <a:prstGeom prst="rect">
              <a:avLst/>
            </a:prstGeom>
            <a:solidFill>
              <a:srgbClr val="0080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sm" len="sm"/>
            </a:ln>
          </p:spPr>
          <p:txBody>
            <a:bodyPr wrap="none" lIns="0" tIns="0" rIns="0" bIns="0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19" name="Rectangle 22"/>
            <p:cNvSpPr/>
            <p:nvPr/>
          </p:nvSpPr>
          <p:spPr>
            <a:xfrm rot="-5400000" flipV="1">
              <a:off x="463" y="2884"/>
              <a:ext cx="656" cy="61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527" name="Text Box 23"/>
            <p:cNvSpPr txBox="1">
              <a:spLocks noChangeArrowheads="1"/>
            </p:cNvSpPr>
            <p:nvPr/>
          </p:nvSpPr>
          <p:spPr bwMode="auto">
            <a:xfrm rot="21600000">
              <a:off x="548" y="2965"/>
              <a:ext cx="524" cy="2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R="0" algn="ctr" defTabSz="914400" eaLnBrk="1" hangingPunct="1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Core0</a:t>
              </a:r>
              <a:endParaRPr kumimoji="0" lang="en-US" altLang="zh-CN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21" name="Rectangle 24"/>
            <p:cNvSpPr/>
            <p:nvPr/>
          </p:nvSpPr>
          <p:spPr>
            <a:xfrm rot="-5400000" flipV="1">
              <a:off x="1074" y="2884"/>
              <a:ext cx="656" cy="61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7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22350" indent="-35115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3985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681480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529" name="Text Box 25"/>
            <p:cNvSpPr txBox="1">
              <a:spLocks noChangeArrowheads="1"/>
            </p:cNvSpPr>
            <p:nvPr/>
          </p:nvSpPr>
          <p:spPr bwMode="auto">
            <a:xfrm rot="21600000">
              <a:off x="1159" y="2965"/>
              <a:ext cx="524" cy="2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R="0" algn="ctr" defTabSz="914400" eaLnBrk="1" hangingPunct="1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Core1</a:t>
              </a:r>
              <a:endParaRPr kumimoji="0" lang="en-US" altLang="zh-CN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23" name="Freeform 26"/>
            <p:cNvSpPr/>
            <p:nvPr/>
          </p:nvSpPr>
          <p:spPr>
            <a:xfrm>
              <a:off x="792" y="3531"/>
              <a:ext cx="585" cy="144"/>
            </a:xfrm>
            <a:custGeom>
              <a:avLst/>
              <a:gdLst>
                <a:gd name="txL" fmla="*/ 0 w 585"/>
                <a:gd name="txT" fmla="*/ 0 h 144"/>
                <a:gd name="txR" fmla="*/ 585 w 585"/>
                <a:gd name="txB" fmla="*/ 144 h 144"/>
              </a:gdLst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585" y="142"/>
                </a:cxn>
                <a:cxn ang="0">
                  <a:pos x="576" y="0"/>
                </a:cxn>
              </a:cxnLst>
              <a:rect l="txL" t="txT" r="txR" b="txB"/>
              <a:pathLst>
                <a:path w="585" h="144">
                  <a:moveTo>
                    <a:pt x="0" y="0"/>
                  </a:moveTo>
                  <a:lnTo>
                    <a:pt x="0" y="144"/>
                  </a:lnTo>
                  <a:lnTo>
                    <a:pt x="585" y="142"/>
                  </a:lnTo>
                  <a:lnTo>
                    <a:pt x="576" y="0"/>
                  </a:ln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24" name="Line 27"/>
            <p:cNvSpPr/>
            <p:nvPr/>
          </p:nvSpPr>
          <p:spPr>
            <a:xfrm>
              <a:off x="1080" y="3674"/>
              <a:ext cx="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532" name="Text Box 28"/>
            <p:cNvSpPr txBox="1">
              <a:spLocks noChangeArrowheads="1"/>
            </p:cNvSpPr>
            <p:nvPr/>
          </p:nvSpPr>
          <p:spPr bwMode="auto">
            <a:xfrm rot="21600000">
              <a:off x="631" y="3850"/>
              <a:ext cx="910" cy="1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R="0" algn="ctr" defTabSz="914400" eaLnBrk="1" hangingPunct="1">
                <a:buClrTx/>
                <a:buSzTx/>
                <a:buFontTx/>
                <a:buNone/>
                <a:defRPr/>
              </a:pPr>
              <a:r>
                <a:rPr kumimoji="0" lang="en-US" altLang="zh-CN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Front Side Bus</a:t>
              </a:r>
              <a:endParaRPr kumimoji="0" lang="en-US" altLang="zh-CN" sz="1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7117" name="Text Box 29"/>
          <p:cNvSpPr txBox="1"/>
          <p:nvPr/>
        </p:nvSpPr>
        <p:spPr>
          <a:xfrm>
            <a:off x="1035050" y="1676400"/>
            <a:ext cx="1955800" cy="8223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Core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threads/socket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1484630"/>
            <a:ext cx="3247390" cy="4868545"/>
          </a:xfrm>
        </p:spPr>
        <p:txBody>
          <a:bodyPr/>
          <a:p>
            <a:r>
              <a:rPr lang="zh-CN" altLang="en-US"/>
              <a:t>指令流和</a:t>
            </a:r>
            <a:r>
              <a:rPr lang="zh-CN" altLang="en-US"/>
              <a:t>数据流</a:t>
            </a:r>
            <a:endParaRPr lang="zh-CN" altLang="en-US"/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SISD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SIMD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MISD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MIMD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latinLnBrk="0">
              <a:spcBef>
                <a:spcPts val="1800"/>
              </a:spcBef>
            </a:pP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95605" y="260985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计算机系统结构的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42995" y="2205355"/>
            <a:ext cx="4037330" cy="4037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861441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计算机的发展历史与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趋势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4722" name="Rectangle 2"/>
          <p:cNvSpPr>
            <a:spLocks noChangeArrowheads="1"/>
          </p:cNvSpPr>
          <p:nvPr/>
        </p:nvSpPr>
        <p:spPr bwMode="auto">
          <a:xfrm>
            <a:off x="394970" y="1188720"/>
            <a:ext cx="8280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762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rtl="0" eaLnBrk="1" hangingPunct="1">
              <a:lnSpc>
                <a:spcPct val="100000"/>
              </a:lnSpc>
              <a:spcBef>
                <a:spcPts val="12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GB" sz="24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发展历史</a:t>
            </a:r>
            <a:r>
              <a:rPr lang="en-US" altLang="zh-CN" sz="24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——</a:t>
            </a:r>
            <a:r>
              <a:rPr lang="zh-CN" altLang="en-GB" sz="24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按照计算机采用的电子器件</a:t>
            </a:r>
            <a:r>
              <a:rPr lang="zh-CN" altLang="en-GB" sz="2400" i="0" u="none" strike="noStrike" kern="0" cap="none" spc="0" normalizeH="0" baseline="0" dirty="0">
                <a:solidFill>
                  <a:schemeClr val="tx1"/>
                </a:solidFill>
                <a:latin typeface="+mn-lt"/>
                <a:ea typeface="+mn-ea"/>
              </a:rPr>
              <a:t>来分：</a:t>
            </a:r>
            <a:endParaRPr lang="zh-CN" altLang="en-GB" sz="2000" i="0" u="none" strike="noStrike" kern="0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595" y="1772920"/>
            <a:ext cx="6731635" cy="45510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1484630"/>
            <a:ext cx="3247390" cy="4868545"/>
          </a:xfrm>
        </p:spPr>
        <p:txBody>
          <a:bodyPr/>
          <a:p>
            <a:r>
              <a:rPr lang="zh-CN" altLang="en-US"/>
              <a:t>指令流和</a:t>
            </a:r>
            <a:r>
              <a:rPr lang="zh-CN" altLang="en-US"/>
              <a:t>数据流</a:t>
            </a:r>
            <a:endParaRPr lang="zh-CN" altLang="en-US"/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SISD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SIMD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MISD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MIMD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latinLnBrk="0">
              <a:spcBef>
                <a:spcPts val="1800"/>
              </a:spcBef>
            </a:pP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95605" y="260985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计算机系统结构的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65" y="2061210"/>
            <a:ext cx="3818255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1484630"/>
            <a:ext cx="3247390" cy="4868545"/>
          </a:xfrm>
        </p:spPr>
        <p:txBody>
          <a:bodyPr/>
          <a:p>
            <a:r>
              <a:rPr lang="zh-CN" altLang="en-US"/>
              <a:t>指令流和</a:t>
            </a:r>
            <a:r>
              <a:rPr lang="zh-CN" altLang="en-US"/>
              <a:t>数据流</a:t>
            </a:r>
            <a:endParaRPr lang="zh-CN" altLang="en-US"/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SISD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SIMD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MISD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MIMD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latinLnBrk="0">
              <a:spcBef>
                <a:spcPts val="1800"/>
              </a:spcBef>
            </a:pP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95605" y="260985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计算机系统结构的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0" y="2132965"/>
            <a:ext cx="3967480" cy="39674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1484630"/>
            <a:ext cx="3247390" cy="4868545"/>
          </a:xfrm>
        </p:spPr>
        <p:txBody>
          <a:bodyPr/>
          <a:p>
            <a:r>
              <a:rPr lang="zh-CN" altLang="en-US"/>
              <a:t>指令流和</a:t>
            </a:r>
            <a:r>
              <a:rPr lang="zh-CN" altLang="en-US"/>
              <a:t>数据流</a:t>
            </a:r>
            <a:endParaRPr lang="zh-CN" altLang="en-US"/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SISD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SIMD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MISD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MIMD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latinLnBrk="0">
              <a:spcBef>
                <a:spcPts val="1800"/>
              </a:spcBef>
            </a:pP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95605" y="260985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计算机系统结构的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65" y="2205355"/>
            <a:ext cx="3931285" cy="393128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GPU</a:t>
            </a:r>
            <a:endParaRPr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895" y="1485265"/>
            <a:ext cx="7620000" cy="468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GPU</a:t>
            </a:r>
            <a:endParaRPr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657350"/>
            <a:ext cx="3211195" cy="3543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10" y="1196975"/>
            <a:ext cx="3898900" cy="508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61950" y="266700"/>
            <a:ext cx="7772400" cy="1143000"/>
          </a:xfrm>
          <a:noFill/>
          <a:ln>
            <a:noFill/>
          </a:ln>
        </p:spPr>
        <p:txBody>
          <a:bodyPr/>
          <a:p>
            <a:pPr eaLnBrk="1" hangingPunct="1"/>
            <a:r>
              <a:rPr 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GPU</a:t>
            </a:r>
            <a:endParaRPr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37840" y="58775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NVIDIA AI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服务器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79705" y="1412875"/>
            <a:ext cx="8702675" cy="433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处理器技术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7565" y="1367155"/>
            <a:ext cx="7508240" cy="4709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000500" cy="4526280"/>
          </a:xfrm>
        </p:spPr>
        <p:txBody>
          <a:bodyPr/>
          <a:p>
            <a:r>
              <a:rPr lang="zh-CN" altLang="en-US"/>
              <a:t>两种指令</a:t>
            </a:r>
            <a:r>
              <a:rPr lang="zh-CN" altLang="en-US"/>
              <a:t>集体系</a:t>
            </a:r>
            <a:r>
              <a:rPr lang="zh-CN" altLang="en-US"/>
              <a:t>结构</a:t>
            </a:r>
            <a:endParaRPr lang="zh-CN" altLang="en-US"/>
          </a:p>
          <a:p>
            <a:pPr lvl="1" latinLnBrk="0">
              <a:spcBef>
                <a:spcPts val="600"/>
              </a:spcBef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RISC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spcBef>
                <a:spcPts val="600"/>
              </a:spcBef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CISC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l" latinLnBrk="0">
              <a:spcBef>
                <a:spcPts val="1800"/>
              </a:spcBef>
              <a:buSzTx/>
              <a:buChar char="v"/>
            </a:pPr>
            <a:r>
              <a:rPr lang="zh-CN" altLang="en-US" b="1">
                <a:solidFill>
                  <a:schemeClr val="hlink"/>
                </a:solidFill>
                <a:cs typeface="+mn-cs"/>
              </a:rPr>
              <a:t>未来发展</a:t>
            </a:r>
            <a:endParaRPr lang="zh-CN" altLang="en-US" b="1">
              <a:solidFill>
                <a:schemeClr val="hlink"/>
              </a:solidFill>
              <a:cs typeface="+mn-cs"/>
            </a:endParaRPr>
          </a:p>
          <a:p>
            <a:pPr lvl="1" algn="l" latinLnBrk="0">
              <a:spcBef>
                <a:spcPts val="600"/>
              </a:spcBef>
              <a:buSzTx/>
              <a:buChar char="§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CISC+RISC;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latinLnBrk="0">
              <a:spcBef>
                <a:spcPts val="600"/>
              </a:spcBef>
              <a:buSzTx/>
              <a:buChar char="§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并行性；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latinLnBrk="0">
              <a:spcBef>
                <a:spcPts val="600"/>
              </a:spcBef>
              <a:buSzTx/>
              <a:buChar char="§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端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边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云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/>
          </p:cNvSpPr>
          <p:nvPr/>
        </p:nvSpPr>
        <p:spPr>
          <a:xfrm>
            <a:off x="395605" y="26098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计算机系统结构的未来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发展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4643755" y="1600200"/>
            <a:ext cx="3729355" cy="2896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2"/>
          <a:srcRect b="6798"/>
          <a:stretch>
            <a:fillRect/>
          </a:stretch>
        </p:blipFill>
        <p:spPr>
          <a:xfrm>
            <a:off x="3780155" y="3573145"/>
            <a:ext cx="5220970" cy="2724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作业1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/>
              <a:t>主题报告</a:t>
            </a:r>
            <a:endParaRPr lang="zh-CN" altLang="en-US" sz="3200"/>
          </a:p>
          <a:p>
            <a:pPr lvl="1" algn="just" eaLnBrk="1" hangingPunct="1">
              <a:spcBef>
                <a:spcPts val="1200"/>
              </a:spcBef>
              <a:buSzPct val="70000"/>
              <a:buFont typeface="Wingdings" panose="05000000000000000000" charset="0"/>
              <a:buChar char="n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鲲鹏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处理器与鲲鹏计算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架构；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ts val="1200"/>
              </a:spcBef>
              <a:buSzPct val="70000"/>
              <a:buFont typeface="Wingdings" panose="05000000000000000000" charset="0"/>
              <a:buChar char="n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昇腾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处理器与软件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栈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大事记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1196975"/>
            <a:ext cx="7118985" cy="5163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大事记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124585"/>
            <a:ext cx="7640955" cy="5459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微型机</a:t>
            </a:r>
            <a:r>
              <a:rPr lang="zh-CN" altLang="en-US"/>
              <a:t>发展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268730"/>
            <a:ext cx="766572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微型机发展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230" y="1268730"/>
            <a:ext cx="7989570" cy="51193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917.500787401575,&quot;width&quot;:12960}"/>
</p:tagLst>
</file>

<file path=ppt/tags/tag2.xml><?xml version="1.0" encoding="utf-8"?>
<p:tagLst xmlns:p="http://schemas.openxmlformats.org/presentationml/2006/main">
  <p:tag name="KSO_WM_UNIT_PLACING_PICTURE_USER_VIEWPORT" val="{&quot;height&quot;:6000,&quot;width&quot;:6000}"/>
</p:tagLst>
</file>

<file path=ppt/tags/tag3.xml><?xml version="1.0" encoding="utf-8"?>
<p:tagLst xmlns:p="http://schemas.openxmlformats.org/presentationml/2006/main">
  <p:tag name="KSO_WM_UNIT_PLACING_PICTURE_USER_VIEWPORT" val="{&quot;height&quot;:7380,&quot;width&quot;:12000}"/>
</p:tagLst>
</file>

<file path=ppt/tags/tag4.xml><?xml version="1.0" encoding="utf-8"?>
<p:tagLst xmlns:p="http://schemas.openxmlformats.org/presentationml/2006/main">
  <p:tag name="KSO_WM_UNIT_PLACING_PICTURE_USER_VIEWPORT" val="{&quot;height&quot;:8938.28503937008,&quot;width&quot;:14400}"/>
</p:tagLst>
</file>

<file path=ppt/tags/tag5.xml><?xml version="1.0" encoding="utf-8"?>
<p:tagLst xmlns:p="http://schemas.openxmlformats.org/presentationml/2006/main">
  <p:tag name="COMMONDATA" val="eyJoZGlkIjoiNzgwZWUzYWQ0MzYxM2VlNjVhZWQ5MmMwYjc0MjZhZjkifQ=="/>
  <p:tag name="KSO_WPP_MARK_KEY" val="f64f1d04-d5ef-4124-ac0d-f11c60ba39f5"/>
</p:tagLst>
</file>

<file path=ppt/theme/theme1.xml><?xml version="1.0" encoding="utf-8"?>
<a:theme xmlns:a="http://schemas.openxmlformats.org/drawingml/2006/main" name="主题1">
  <a:themeElements>
    <a:clrScheme name="24美金的ppt模板_2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24美金的ppt模板_2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4美金的ppt模板_2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2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2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24美金的ppt模板_5">
  <a:themeElements>
    <a:clrScheme name="24美金的ppt模板_5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24美金的ppt模板_5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4美金的ppt模板_5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5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5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24美金的ppt模板">
  <a:themeElements>
    <a:clrScheme name="1_24美金的ppt模板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1_24美金的ppt模板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24美金的ppt模板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4美金的ppt模板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4美金的ppt模板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4美金的ppt模板_3">
  <a:themeElements>
    <a:clrScheme name="24美金的ppt模板_3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24美金的ppt模板_3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4美金的ppt模板_3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3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3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4美金的ppt模板_4">
  <a:themeElements>
    <a:clrScheme name="24美金的ppt模板_4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24美金的ppt模板_4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4美金的ppt模板_4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4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4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4美金的ppt模板_5">
  <a:themeElements>
    <a:clrScheme name="24美金的ppt模板_5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24美金的ppt模板_5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4美金的ppt模板_5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5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5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主题1">
  <a:themeElements>
    <a:clrScheme name="24美金的ppt模板_2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24美金的ppt模板_2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4美金的ppt模板_2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2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2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24美金的ppt模板">
  <a:themeElements>
    <a:clrScheme name="1_24美金的ppt模板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1_24美金的ppt模板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24美金的ppt模板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4美金的ppt模板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4美金的ppt模板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24美金的ppt模板_3">
  <a:themeElements>
    <a:clrScheme name="24美金的ppt模板_3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24美金的ppt模板_3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4美金的ppt模板_3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3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3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24美金的ppt模板_4">
  <a:themeElements>
    <a:clrScheme name="24美金的ppt模板_4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24美金的ppt模板_4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4美金的ppt模板_4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4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美金的ppt模板_4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6662</Words>
  <Application>WPS 演示</Application>
  <PresentationFormat>全屏显示(4:3)</PresentationFormat>
  <Paragraphs>765</Paragraphs>
  <Slides>58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10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84" baseType="lpstr">
      <vt:lpstr>Arial</vt:lpstr>
      <vt:lpstr>宋体</vt:lpstr>
      <vt:lpstr>Wingdings</vt:lpstr>
      <vt:lpstr>华文行楷</vt:lpstr>
      <vt:lpstr>黑体</vt:lpstr>
      <vt:lpstr>华文中宋</vt:lpstr>
      <vt:lpstr>Times New Roman</vt:lpstr>
      <vt:lpstr>微软雅黑</vt:lpstr>
      <vt:lpstr>Wingdings</vt:lpstr>
      <vt:lpstr>Arial Unicode MS</vt:lpstr>
      <vt:lpstr>Calibri</vt:lpstr>
      <vt:lpstr>隶书</vt:lpstr>
      <vt:lpstr>Dotum</vt:lpstr>
      <vt:lpstr>Malgun Gothic</vt:lpstr>
      <vt:lpstr>主题1</vt:lpstr>
      <vt:lpstr>1_24美金的ppt模板</vt:lpstr>
      <vt:lpstr>24美金的ppt模板_3</vt:lpstr>
      <vt:lpstr>24美金的ppt模板_4</vt:lpstr>
      <vt:lpstr>24美金的ppt模板_5</vt:lpstr>
      <vt:lpstr>1_主题1</vt:lpstr>
      <vt:lpstr>2_24美金的ppt模板</vt:lpstr>
      <vt:lpstr>1_24美金的ppt模板_3</vt:lpstr>
      <vt:lpstr>1_24美金的ppt模板_4</vt:lpstr>
      <vt:lpstr>1_24美金的ppt模板_5</vt:lpstr>
      <vt:lpstr>Visio.Drawing.6</vt:lpstr>
      <vt:lpstr>Equation.DSMT4</vt:lpstr>
      <vt:lpstr>PowerPoint 演示文稿</vt:lpstr>
      <vt:lpstr>PowerPoint 演示文稿</vt:lpstr>
      <vt:lpstr>第1章 概论</vt:lpstr>
      <vt:lpstr>本章内容</vt:lpstr>
      <vt:lpstr>计算机的发展历史与趋势</vt:lpstr>
      <vt:lpstr>大事记</vt:lpstr>
      <vt:lpstr>大事记</vt:lpstr>
      <vt:lpstr>微型机发展</vt:lpstr>
      <vt:lpstr>微型机发展</vt:lpstr>
      <vt:lpstr>计算机的发展历史与趋势</vt:lpstr>
      <vt:lpstr>计算机系统的基本组成—冯.诺伊曼结构</vt:lpstr>
      <vt:lpstr>计算机执行程序过程</vt:lpstr>
      <vt:lpstr>计算机的组成对应课程章节</vt:lpstr>
      <vt:lpstr>计算机的硬件系统——主板的例子</vt:lpstr>
      <vt:lpstr>计算机的硬件系统——CPU（运算器+控制器）</vt:lpstr>
      <vt:lpstr>计算机的硬件系统——存储器</vt:lpstr>
      <vt:lpstr>计算机的硬件系统——总线</vt:lpstr>
      <vt:lpstr>PowerPoint 演示文稿</vt:lpstr>
      <vt:lpstr>不同对象观察到的计算机硬件系统</vt:lpstr>
      <vt:lpstr>哈佛结构的存储器设计思想</vt:lpstr>
      <vt:lpstr>PowerPoint 演示文稿</vt:lpstr>
      <vt:lpstr>PowerPoint 演示文稿</vt:lpstr>
      <vt:lpstr>硬件与软件的关系</vt:lpstr>
      <vt:lpstr>PowerPoint 演示文稿</vt:lpstr>
      <vt:lpstr>PowerPoint 演示文稿</vt:lpstr>
      <vt:lpstr>PowerPoint 演示文稿</vt:lpstr>
      <vt:lpstr>PowerPoint 演示文稿</vt:lpstr>
      <vt:lpstr>计算机的指令集系统结构</vt:lpstr>
      <vt:lpstr>计算机组成设计</vt:lpstr>
      <vt:lpstr>系统结构、组成与实现相互影响</vt:lpstr>
      <vt:lpstr>系列机和软件兼容</vt:lpstr>
      <vt:lpstr>计算机系统结构设计</vt:lpstr>
      <vt:lpstr>软硬件取舍的基本原则</vt:lpstr>
      <vt:lpstr>影响计算机系统结构设计的主要因素</vt:lpstr>
      <vt:lpstr>计算机系统结构的分类及其发展</vt:lpstr>
      <vt:lpstr>Make clear Concurrency vs. Parallelism</vt:lpstr>
      <vt:lpstr>Single Processor Performance</vt:lpstr>
      <vt:lpstr>计算机系统结构的分类及其发展</vt:lpstr>
      <vt:lpstr>线程</vt:lpstr>
      <vt:lpstr>SMT: simultaneous multithreading </vt:lpstr>
      <vt:lpstr>SMT的特点</vt:lpstr>
      <vt:lpstr>通过并行方式改进处理器的性能</vt:lpstr>
      <vt:lpstr>Intel多核技术的发展</vt:lpstr>
      <vt:lpstr>Single core , With HT</vt:lpstr>
      <vt:lpstr>Single core , With HT</vt:lpstr>
      <vt:lpstr>Dual core , Without HT</vt:lpstr>
      <vt:lpstr>Dual core , Without HT</vt:lpstr>
      <vt:lpstr>多核技术与超线程技术的结合</vt:lpstr>
      <vt:lpstr>计算机系统结构的分类</vt:lpstr>
      <vt:lpstr>计算机系统结构的分类</vt:lpstr>
      <vt:lpstr>计算机系统结构的分类</vt:lpstr>
      <vt:lpstr>计算机系统结构的分类</vt:lpstr>
      <vt:lpstr>CPU和GPU</vt:lpstr>
      <vt:lpstr>CPU和GPU</vt:lpstr>
      <vt:lpstr>CPU和GPU</vt:lpstr>
      <vt:lpstr>AI 处理器技术</vt:lpstr>
      <vt:lpstr>PowerPoint 演示文稿</vt:lpstr>
      <vt:lpstr>作业1</vt:lpstr>
    </vt:vector>
  </TitlesOfParts>
  <Company>北京理工大学计算机系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概论</dc:title>
  <dc:creator>蒋本珊</dc:creator>
  <cp:lastModifiedBy>red</cp:lastModifiedBy>
  <cp:revision>158</cp:revision>
  <dcterms:created xsi:type="dcterms:W3CDTF">2003-05-27T06:14:00Z</dcterms:created>
  <dcterms:modified xsi:type="dcterms:W3CDTF">2024-04-07T10:34:00Z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8D12E0778DC9457B8D8198D3DD612201_13</vt:lpwstr>
  </property>
  <property fmtid="{D5CDD505-2E9C-101B-9397-08002B2CF9AE}" pid="3" name="KSOProductBuildVer">
    <vt:lpwstr>2052-12.1.0.16417</vt:lpwstr>
  </property>
</Properties>
</file>